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Lst>
  <p:notesMasterIdLst>
    <p:notesMasterId r:id="rId16"/>
  </p:notesMasterIdLst>
  <p:sldIdLst>
    <p:sldId id="256" r:id="rId2"/>
    <p:sldId id="264" r:id="rId3"/>
    <p:sldId id="257" r:id="rId4"/>
    <p:sldId id="258" r:id="rId5"/>
    <p:sldId id="259" r:id="rId6"/>
    <p:sldId id="260" r:id="rId7"/>
    <p:sldId id="270" r:id="rId8"/>
    <p:sldId id="262" r:id="rId9"/>
    <p:sldId id="269" r:id="rId10"/>
    <p:sldId id="266" r:id="rId11"/>
    <p:sldId id="268" r:id="rId12"/>
    <p:sldId id="267" r:id="rId13"/>
    <p:sldId id="263" r:id="rId14"/>
    <p:sldId id="265" r:id="rId15"/>
  </p:sldIdLst>
  <p:sldSz cx="12192000" cy="6858000"/>
  <p:notesSz cx="10021888" cy="6889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577" autoAdjust="0"/>
    <p:restoredTop sz="94660"/>
  </p:normalViewPr>
  <p:slideViewPr>
    <p:cSldViewPr snapToGrid="0">
      <p:cViewPr varScale="1">
        <p:scale>
          <a:sx n="80" d="100"/>
          <a:sy n="80" d="100"/>
        </p:scale>
        <p:origin x="76" y="88"/>
      </p:cViewPr>
      <p:guideLst/>
    </p:cSldViewPr>
  </p:slideViewPr>
  <p:notesTextViewPr>
    <p:cViewPr>
      <p:scale>
        <a:sx n="1" d="1"/>
        <a:sy n="1" d="1"/>
      </p:scale>
      <p:origin x="0" y="0"/>
    </p:cViewPr>
  </p:notesTextViewPr>
  <p:notesViewPr>
    <p:cSldViewPr snapToGrid="0">
      <p:cViewPr varScale="1">
        <p:scale>
          <a:sx n="82" d="100"/>
          <a:sy n="82" d="100"/>
        </p:scale>
        <p:origin x="1124" y="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08:53:25.07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9:02:45.32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19:02:45.32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5676751" y="1"/>
            <a:ext cx="4342818" cy="345684"/>
          </a:xfrm>
          <a:prstGeom prst="rect">
            <a:avLst/>
          </a:prstGeom>
        </p:spPr>
        <p:txBody>
          <a:bodyPr vert="horz" lIns="96634" tIns="48317" rIns="96634" bIns="48317" rtlCol="0"/>
          <a:lstStyle>
            <a:lvl1pPr algn="r">
              <a:defRPr sz="1300"/>
            </a:lvl1pPr>
          </a:lstStyle>
          <a:p>
            <a:fld id="{74A3211D-4E3E-4C97-9F95-A7237DE77C90}" type="datetimeFigureOut">
              <a:rPr lang="en-GB" smtClean="0"/>
              <a:t>24/10/2024</a:t>
            </a:fld>
            <a:endParaRPr lang="en-GB"/>
          </a:p>
        </p:txBody>
      </p:sp>
      <p:sp>
        <p:nvSpPr>
          <p:cNvPr id="4" name="Slide Image Placeholder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1002189" y="3315691"/>
            <a:ext cx="8017510" cy="2712840"/>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44067"/>
            <a:ext cx="4342818" cy="345683"/>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5676751" y="6544067"/>
            <a:ext cx="4342818" cy="345683"/>
          </a:xfrm>
          <a:prstGeom prst="rect">
            <a:avLst/>
          </a:prstGeom>
        </p:spPr>
        <p:txBody>
          <a:bodyPr vert="horz" lIns="96634" tIns="48317" rIns="96634" bIns="48317" rtlCol="0" anchor="b"/>
          <a:lstStyle>
            <a:lvl1pPr algn="r">
              <a:defRPr sz="1300"/>
            </a:lvl1pPr>
          </a:lstStyle>
          <a:p>
            <a:fld id="{740DE1FC-A0D0-4C43-B7CB-926AA6C932A3}" type="slidenum">
              <a:rPr lang="en-GB" smtClean="0"/>
              <a:t>‹#›</a:t>
            </a:fld>
            <a:endParaRPr lang="en-GB"/>
          </a:p>
        </p:txBody>
      </p:sp>
    </p:spTree>
    <p:extLst>
      <p:ext uri="{BB962C8B-B14F-4D97-AF65-F5344CB8AC3E}">
        <p14:creationId xmlns:p14="http://schemas.microsoft.com/office/powerpoint/2010/main" val="3066739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9888" y="862013"/>
            <a:ext cx="4202112" cy="2365375"/>
          </a:xfrm>
        </p:spPr>
      </p:sp>
      <p:sp>
        <p:nvSpPr>
          <p:cNvPr id="3" name="Notes Placeholder 2"/>
          <p:cNvSpPr>
            <a:spLocks noGrp="1"/>
          </p:cNvSpPr>
          <p:nvPr>
            <p:ph type="body" idx="1"/>
          </p:nvPr>
        </p:nvSpPr>
        <p:spPr>
          <a:xfrm>
            <a:off x="1002189" y="4139442"/>
            <a:ext cx="8017510" cy="1904586"/>
          </a:xfrm>
        </p:spPr>
        <p:txBody>
          <a:bodyPr/>
          <a:lstStyle/>
          <a:p>
            <a:r>
              <a:rPr lang="en-GB" sz="2000" dirty="0">
                <a:effectLst/>
                <a:latin typeface="Aptos" panose="020B0004020202020204" pitchFamily="34" charset="0"/>
                <a:ea typeface="Aptos" panose="020B0004020202020204" pitchFamily="34" charset="0"/>
                <a:cs typeface="Aptos" panose="020B0004020202020204" pitchFamily="34" charset="0"/>
              </a:rPr>
              <a:t>Thank you for inviting </a:t>
            </a:r>
            <a:r>
              <a:rPr lang="en-GB" sz="2000" dirty="0">
                <a:latin typeface="Aptos" panose="020B0004020202020204" pitchFamily="34" charset="0"/>
                <a:ea typeface="Aptos" panose="020B0004020202020204" pitchFamily="34" charset="0"/>
                <a:cs typeface="Aptos" panose="020B0004020202020204" pitchFamily="34" charset="0"/>
              </a:rPr>
              <a:t>us</a:t>
            </a:r>
            <a:r>
              <a:rPr lang="en-GB" sz="2000" dirty="0">
                <a:effectLst/>
                <a:latin typeface="Aptos" panose="020B0004020202020204" pitchFamily="34" charset="0"/>
                <a:ea typeface="Aptos" panose="020B0004020202020204" pitchFamily="34" charset="0"/>
                <a:cs typeface="Aptos" panose="020B0004020202020204" pitchFamily="34" charset="0"/>
              </a:rPr>
              <a:t> to speak today about Friends of the River Eden Ecosystem – because we are all part of it.</a:t>
            </a:r>
          </a:p>
          <a:p>
            <a:endParaRPr lang="en-GB" sz="2000" dirty="0">
              <a:latin typeface="Aptos" panose="020B0004020202020204" pitchFamily="34" charset="0"/>
              <a:ea typeface="Aptos" panose="020B0004020202020204" pitchFamily="34" charset="0"/>
              <a:cs typeface="Aptos" panose="020B0004020202020204" pitchFamily="34" charset="0"/>
            </a:endParaRPr>
          </a:p>
          <a:p>
            <a:r>
              <a:rPr lang="en-GB" sz="2000" dirty="0">
                <a:effectLst/>
                <a:latin typeface="Aptos" panose="020B0004020202020204" pitchFamily="34" charset="0"/>
                <a:ea typeface="Aptos" panose="020B0004020202020204" pitchFamily="34" charset="0"/>
                <a:cs typeface="Aptos" panose="020B0004020202020204" pitchFamily="34" charset="0"/>
              </a:rPr>
              <a:t>Our introduction slides will take around 15-20 minutes, after which we’ll be happy to take any questions.</a:t>
            </a:r>
          </a:p>
          <a:p>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40DE1FC-A0D0-4C43-B7CB-926AA6C932A3}" type="slidenum">
              <a:rPr lang="en-GB" smtClean="0"/>
              <a:t>1</a:t>
            </a:fld>
            <a:endParaRPr lang="en-GB"/>
          </a:p>
        </p:txBody>
      </p:sp>
    </p:spTree>
    <p:extLst>
      <p:ext uri="{BB962C8B-B14F-4D97-AF65-F5344CB8AC3E}">
        <p14:creationId xmlns:p14="http://schemas.microsoft.com/office/powerpoint/2010/main" val="412871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2189" y="3315690"/>
            <a:ext cx="8017510" cy="3085109"/>
          </a:xfrm>
        </p:spPr>
        <p:txBody>
          <a:bodyPr/>
          <a:lstStyle/>
          <a:p>
            <a:r>
              <a:rPr lang="en-GB" sz="2000" dirty="0"/>
              <a:t>Taker part in activities such as:</a:t>
            </a:r>
          </a:p>
          <a:p>
            <a:endParaRPr lang="en-GB" sz="2000" dirty="0"/>
          </a:p>
          <a:p>
            <a:pPr marL="285750" indent="-285750">
              <a:spcBef>
                <a:spcPts val="600"/>
              </a:spcBef>
              <a:buFont typeface="Arial" panose="020B0604020202020204" pitchFamily="34" charset="0"/>
              <a:buChar char="•"/>
            </a:pPr>
            <a:r>
              <a:rPr lang="en-GB" sz="2000" dirty="0"/>
              <a:t>Controlling Invasive Non-Native Species and </a:t>
            </a:r>
          </a:p>
          <a:p>
            <a:pPr marL="285750" indent="-285750">
              <a:spcBef>
                <a:spcPts val="600"/>
              </a:spcBef>
              <a:buFont typeface="Arial" panose="020B0604020202020204" pitchFamily="34" charset="0"/>
              <a:buChar char="•"/>
            </a:pPr>
            <a:r>
              <a:rPr lang="en-GB" sz="2000" dirty="0"/>
              <a:t>Mapping invasive non-native species on the INNS app</a:t>
            </a:r>
          </a:p>
          <a:p>
            <a:pPr marL="285750" indent="-285750">
              <a:spcBef>
                <a:spcPts val="600"/>
              </a:spcBef>
              <a:buFont typeface="Arial" panose="020B0604020202020204" pitchFamily="34" charset="0"/>
              <a:buChar char="•"/>
            </a:pPr>
            <a:r>
              <a:rPr lang="en-GB" sz="2000" dirty="0"/>
              <a:t>Monitoring water quality to provide information to local people and evidence for campaigns</a:t>
            </a:r>
          </a:p>
          <a:p>
            <a:pPr marL="285750" indent="-285750">
              <a:spcBef>
                <a:spcPts val="600"/>
              </a:spcBef>
              <a:buFont typeface="Arial" panose="020B0604020202020204" pitchFamily="34" charset="0"/>
              <a:buChar char="•"/>
            </a:pPr>
            <a:r>
              <a:rPr lang="en-GB" sz="2000" dirty="0"/>
              <a:t>Earthwatch.org.uk</a:t>
            </a:r>
          </a:p>
        </p:txBody>
      </p:sp>
      <p:sp>
        <p:nvSpPr>
          <p:cNvPr id="4" name="Slide Number Placeholder 3"/>
          <p:cNvSpPr>
            <a:spLocks noGrp="1"/>
          </p:cNvSpPr>
          <p:nvPr>
            <p:ph type="sldNum" sz="quarter" idx="5"/>
          </p:nvPr>
        </p:nvSpPr>
        <p:spPr/>
        <p:txBody>
          <a:bodyPr/>
          <a:lstStyle/>
          <a:p>
            <a:fld id="{740DE1FC-A0D0-4C43-B7CB-926AA6C932A3}" type="slidenum">
              <a:rPr lang="en-GB" smtClean="0"/>
              <a:t>10</a:t>
            </a:fld>
            <a:endParaRPr lang="en-GB"/>
          </a:p>
        </p:txBody>
      </p:sp>
    </p:spTree>
    <p:extLst>
      <p:ext uri="{BB962C8B-B14F-4D97-AF65-F5344CB8AC3E}">
        <p14:creationId xmlns:p14="http://schemas.microsoft.com/office/powerpoint/2010/main" val="3675964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0CB0E-9451-96EA-E7D3-9A6B4CB4BF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8CAD3-A0A7-167E-8EB9-EFB438AF6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9BF68-A4FF-4CBA-00A0-B87A80C67BC7}"/>
              </a:ext>
            </a:extLst>
          </p:cNvPr>
          <p:cNvSpPr>
            <a:spLocks noGrp="1"/>
          </p:cNvSpPr>
          <p:nvPr>
            <p:ph type="body" idx="1"/>
          </p:nvPr>
        </p:nvSpPr>
        <p:spPr/>
        <p:txBody>
          <a:bodyPr/>
          <a:lstStyle/>
          <a:p>
            <a:pPr marL="285750" indent="-285750">
              <a:spcBef>
                <a:spcPts val="600"/>
              </a:spcBef>
              <a:buFont typeface="Arial" panose="020B0604020202020204" pitchFamily="34" charset="0"/>
              <a:buChar char="•"/>
            </a:pPr>
            <a:r>
              <a:rPr lang="en-GB" sz="2000" dirty="0"/>
              <a:t>And there’s plenty to do without getting wet!</a:t>
            </a:r>
          </a:p>
          <a:p>
            <a:pPr marL="285750" indent="-285750">
              <a:spcBef>
                <a:spcPts val="600"/>
              </a:spcBef>
              <a:buFont typeface="Arial" panose="020B0604020202020204" pitchFamily="34" charset="0"/>
              <a:buChar char="•"/>
            </a:pPr>
            <a:r>
              <a:rPr lang="en-GB" sz="2000" dirty="0">
                <a:solidFill>
                  <a:srgbClr val="000000"/>
                </a:solidFill>
                <a:ea typeface="Aptos" panose="020B0004020202020204" pitchFamily="34" charset="0"/>
                <a:cs typeface="Aptos" panose="020B0004020202020204" pitchFamily="34" charset="0"/>
              </a:rPr>
              <a:t>Everyone can contribute.  All you need is curiosity and enthusiasm.  We can provide the rest.  </a:t>
            </a:r>
            <a:endParaRPr lang="en-GB" sz="2000" dirty="0">
              <a:solidFill>
                <a:srgbClr val="000000"/>
              </a:solidFill>
              <a:effectLst/>
              <a:highlight>
                <a:srgbClr val="FFFFFF"/>
              </a:highlight>
              <a:ea typeface="Times New Roman" panose="02020603050405020304" pitchFamily="18" charset="0"/>
              <a:cs typeface="Aptos" panose="020B0004020202020204" pitchFamily="34" charset="0"/>
            </a:endParaRPr>
          </a:p>
          <a:p>
            <a:pPr marL="285750" indent="-285750">
              <a:buFont typeface="Arial" panose="020B0604020202020204" pitchFamily="34" charset="0"/>
              <a:buChar char="•"/>
            </a:pPr>
            <a:endParaRPr lang="en-GB" sz="1600" dirty="0"/>
          </a:p>
        </p:txBody>
      </p:sp>
      <p:sp>
        <p:nvSpPr>
          <p:cNvPr id="4" name="Slide Number Placeholder 3">
            <a:extLst>
              <a:ext uri="{FF2B5EF4-FFF2-40B4-BE49-F238E27FC236}">
                <a16:creationId xmlns:a16="http://schemas.microsoft.com/office/drawing/2014/main" id="{DD87B397-877C-26EE-D59B-17878CEE5642}"/>
              </a:ext>
            </a:extLst>
          </p:cNvPr>
          <p:cNvSpPr>
            <a:spLocks noGrp="1"/>
          </p:cNvSpPr>
          <p:nvPr>
            <p:ph type="sldNum" sz="quarter" idx="5"/>
          </p:nvPr>
        </p:nvSpPr>
        <p:spPr/>
        <p:txBody>
          <a:bodyPr/>
          <a:lstStyle/>
          <a:p>
            <a:fld id="{740DE1FC-A0D0-4C43-B7CB-926AA6C932A3}" type="slidenum">
              <a:rPr lang="en-GB" smtClean="0"/>
              <a:t>11</a:t>
            </a:fld>
            <a:endParaRPr lang="en-GB"/>
          </a:p>
        </p:txBody>
      </p:sp>
    </p:spTree>
    <p:extLst>
      <p:ext uri="{BB962C8B-B14F-4D97-AF65-F5344CB8AC3E}">
        <p14:creationId xmlns:p14="http://schemas.microsoft.com/office/powerpoint/2010/main" val="1511626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fld id="{740DE1FC-A0D0-4C43-B7CB-926AA6C932A3}" type="slidenum">
              <a:rPr lang="en-GB" smtClean="0"/>
              <a:t>12</a:t>
            </a:fld>
            <a:endParaRPr lang="en-GB"/>
          </a:p>
        </p:txBody>
      </p:sp>
    </p:spTree>
    <p:extLst>
      <p:ext uri="{BB962C8B-B14F-4D97-AF65-F5344CB8AC3E}">
        <p14:creationId xmlns:p14="http://schemas.microsoft.com/office/powerpoint/2010/main" val="3070095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0DE1FC-A0D0-4C43-B7CB-926AA6C932A3}" type="slidenum">
              <a:rPr lang="en-GB" smtClean="0"/>
              <a:t>13</a:t>
            </a:fld>
            <a:endParaRPr lang="en-GB"/>
          </a:p>
        </p:txBody>
      </p:sp>
    </p:spTree>
    <p:extLst>
      <p:ext uri="{BB962C8B-B14F-4D97-AF65-F5344CB8AC3E}">
        <p14:creationId xmlns:p14="http://schemas.microsoft.com/office/powerpoint/2010/main" val="116003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0DE1FC-A0D0-4C43-B7CB-926AA6C932A3}" type="slidenum">
              <a:rPr lang="en-GB" smtClean="0"/>
              <a:t>14</a:t>
            </a:fld>
            <a:endParaRPr lang="en-GB"/>
          </a:p>
        </p:txBody>
      </p:sp>
    </p:spTree>
    <p:extLst>
      <p:ext uri="{BB962C8B-B14F-4D97-AF65-F5344CB8AC3E}">
        <p14:creationId xmlns:p14="http://schemas.microsoft.com/office/powerpoint/2010/main" val="198720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2189" y="3186114"/>
            <a:ext cx="8017510" cy="3626166"/>
          </a:xfrm>
        </p:spPr>
        <p:txBody>
          <a:bodyPr/>
          <a:lstStyle/>
          <a:p>
            <a:pPr marL="285750" indent="-285750">
              <a:spcBef>
                <a:spcPts val="600"/>
              </a:spcBef>
              <a:buFont typeface="Arial" panose="020B0604020202020204" pitchFamily="34" charset="0"/>
              <a:buChar char="•"/>
            </a:pPr>
            <a:endParaRPr lang="en-GB" sz="1800" dirty="0">
              <a:solidFill>
                <a:srgbClr val="000000"/>
              </a:solidFill>
              <a:ea typeface="Times New Roman" panose="02020603050405020304" pitchFamily="18" charset="0"/>
              <a:cs typeface="Aptos" panose="020B0004020202020204" pitchFamily="34" charset="0"/>
            </a:endParaRPr>
          </a:p>
          <a:p>
            <a:pPr>
              <a:spcBef>
                <a:spcPts val="600"/>
              </a:spcBef>
            </a:pPr>
            <a:r>
              <a:rPr lang="en-GB" sz="2000" dirty="0">
                <a:solidFill>
                  <a:srgbClr val="000000"/>
                </a:solidFill>
                <a:ea typeface="Times New Roman" panose="02020603050405020304" pitchFamily="18" charset="0"/>
                <a:cs typeface="Aptos" panose="020B0004020202020204" pitchFamily="34" charset="0"/>
              </a:rPr>
              <a:t>The why, what and how:</a:t>
            </a:r>
          </a:p>
          <a:p>
            <a:pPr marL="285750" indent="-285750">
              <a:spcBef>
                <a:spcPts val="600"/>
              </a:spcBef>
              <a:buFont typeface="Arial" panose="020B0604020202020204" pitchFamily="34" charset="0"/>
              <a:buChar char="•"/>
            </a:pPr>
            <a:r>
              <a:rPr lang="en-GB" sz="2000" dirty="0">
                <a:solidFill>
                  <a:srgbClr val="000000"/>
                </a:solidFill>
                <a:ea typeface="Times New Roman" panose="02020603050405020304" pitchFamily="18" charset="0"/>
                <a:cs typeface="Aptos" panose="020B0004020202020204" pitchFamily="34" charset="0"/>
              </a:rPr>
              <a:t>A closer connection to nature can bring </a:t>
            </a:r>
            <a:r>
              <a:rPr lang="en-GB" sz="2000" dirty="0">
                <a:solidFill>
                  <a:srgbClr val="000000"/>
                </a:solidFill>
                <a:effectLst/>
                <a:ea typeface="Times New Roman" panose="02020603050405020304" pitchFamily="18" charset="0"/>
                <a:cs typeface="Aptos" panose="020B0004020202020204" pitchFamily="34" charset="0"/>
              </a:rPr>
              <a:t>many benefits  - it is in our interests to look after it better.</a:t>
            </a:r>
          </a:p>
          <a:p>
            <a:pPr marL="285750" indent="-285750">
              <a:spcBef>
                <a:spcPts val="600"/>
              </a:spcBef>
              <a:buFont typeface="Arial" panose="020B0604020202020204" pitchFamily="34" charset="0"/>
              <a:buChar char="•"/>
            </a:pPr>
            <a:r>
              <a:rPr lang="en-GB" sz="2000" dirty="0">
                <a:solidFill>
                  <a:srgbClr val="000000"/>
                </a:solidFill>
                <a:ea typeface="Aptos" panose="020B0004020202020204" pitchFamily="34" charset="0"/>
                <a:cs typeface="Aptos" panose="020B0004020202020204" pitchFamily="34" charset="0"/>
              </a:rPr>
              <a:t>We are more likely to care for something we know – and we are extremely fortunate to have so much nature, including the River Eden on our doorstep, just waiting to be explored.</a:t>
            </a:r>
          </a:p>
          <a:p>
            <a:pPr marL="285750" indent="-285750">
              <a:spcBef>
                <a:spcPts val="600"/>
              </a:spcBef>
              <a:buFont typeface="Arial" panose="020B0604020202020204" pitchFamily="34" charset="0"/>
              <a:buChar char="•"/>
            </a:pPr>
            <a:r>
              <a:rPr lang="en-GB" sz="2000" dirty="0">
                <a:solidFill>
                  <a:srgbClr val="000000"/>
                </a:solidFill>
                <a:ea typeface="Aptos" panose="020B0004020202020204" pitchFamily="34" charset="0"/>
                <a:cs typeface="Aptos" panose="020B0004020202020204" pitchFamily="34" charset="0"/>
              </a:rPr>
              <a:t>So, let’s start to explore…</a:t>
            </a:r>
          </a:p>
          <a:p>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40DE1FC-A0D0-4C43-B7CB-926AA6C932A3}" type="slidenum">
              <a:rPr lang="en-GB" smtClean="0"/>
              <a:t>2</a:t>
            </a:fld>
            <a:endParaRPr lang="en-GB"/>
          </a:p>
        </p:txBody>
      </p:sp>
    </p:spTree>
    <p:extLst>
      <p:ext uri="{BB962C8B-B14F-4D97-AF65-F5344CB8AC3E}">
        <p14:creationId xmlns:p14="http://schemas.microsoft.com/office/powerpoint/2010/main" val="112235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2189" y="3315691"/>
            <a:ext cx="8017510" cy="2906878"/>
          </a:xfrm>
        </p:spPr>
        <p:txBody>
          <a:bodyPr/>
          <a:lstStyle/>
          <a:p>
            <a:pPr marL="285750" indent="-285750">
              <a:spcBef>
                <a:spcPts val="600"/>
              </a:spcBef>
              <a:buFont typeface="Arial" panose="020B0604020202020204" pitchFamily="34" charset="0"/>
              <a:buChar char="•"/>
            </a:pPr>
            <a:r>
              <a:rPr lang="en-GB" sz="2000" dirty="0">
                <a:solidFill>
                  <a:srgbClr val="000000"/>
                </a:solidFill>
                <a:effectLst/>
                <a:highlight>
                  <a:srgbClr val="FFFFFF"/>
                </a:highlight>
                <a:ea typeface="Times New Roman" panose="02020603050405020304" pitchFamily="18" charset="0"/>
                <a:cs typeface="Aptos" panose="020B0004020202020204" pitchFamily="34" charset="0"/>
              </a:rPr>
              <a:t>Large, complex catchment area</a:t>
            </a:r>
          </a:p>
          <a:p>
            <a:pPr marL="285750" indent="-285750">
              <a:spcBef>
                <a:spcPts val="600"/>
              </a:spcBef>
              <a:buFont typeface="Arial" panose="020B0604020202020204" pitchFamily="34" charset="0"/>
              <a:buChar char="•"/>
            </a:pPr>
            <a:r>
              <a:rPr lang="en-GB" sz="2000" dirty="0">
                <a:solidFill>
                  <a:srgbClr val="000000"/>
                </a:solidFill>
                <a:effectLst/>
                <a:highlight>
                  <a:srgbClr val="FFFFFF"/>
                </a:highlight>
                <a:ea typeface="Times New Roman" panose="02020603050405020304" pitchFamily="18" charset="0"/>
                <a:cs typeface="Aptos" panose="020B0004020202020204" pitchFamily="34" charset="0"/>
              </a:rPr>
              <a:t>The River Eden is a tributary of the River Medway, joining it at </a:t>
            </a:r>
            <a:r>
              <a:rPr lang="en-GB" sz="2000" dirty="0" err="1">
                <a:solidFill>
                  <a:srgbClr val="000000"/>
                </a:solidFill>
                <a:effectLst/>
                <a:highlight>
                  <a:srgbClr val="FFFFFF"/>
                </a:highlight>
                <a:ea typeface="Times New Roman" panose="02020603050405020304" pitchFamily="18" charset="0"/>
                <a:cs typeface="Aptos" panose="020B0004020202020204" pitchFamily="34" charset="0"/>
              </a:rPr>
              <a:t>Penshurst</a:t>
            </a:r>
            <a:endParaRPr lang="en-GB" sz="2000" dirty="0">
              <a:solidFill>
                <a:srgbClr val="000000"/>
              </a:solidFill>
              <a:effectLst/>
              <a:highlight>
                <a:srgbClr val="FFFFFF"/>
              </a:highlight>
              <a:ea typeface="Times New Roman" panose="02020603050405020304" pitchFamily="18" charset="0"/>
              <a:cs typeface="Aptos" panose="020B0004020202020204" pitchFamily="34" charset="0"/>
            </a:endParaRPr>
          </a:p>
          <a:p>
            <a:pPr marL="285750" indent="-285750">
              <a:spcBef>
                <a:spcPts val="600"/>
              </a:spcBef>
              <a:buFont typeface="Arial" panose="020B0604020202020204" pitchFamily="34" charset="0"/>
              <a:buChar char="•"/>
            </a:pPr>
            <a:r>
              <a:rPr lang="en-GB" sz="2000" dirty="0">
                <a:solidFill>
                  <a:srgbClr val="000000"/>
                </a:solidFill>
                <a:highlight>
                  <a:srgbClr val="FFFFFF"/>
                </a:highlight>
                <a:ea typeface="Times New Roman" panose="02020603050405020304" pitchFamily="18" charset="0"/>
                <a:cs typeface="Aptos" panose="020B0004020202020204" pitchFamily="34" charset="0"/>
              </a:rPr>
              <a:t>FREE is part of t</a:t>
            </a:r>
            <a:r>
              <a:rPr lang="en-GB" sz="2000" dirty="0">
                <a:solidFill>
                  <a:srgbClr val="000000"/>
                </a:solidFill>
                <a:effectLst/>
                <a:highlight>
                  <a:srgbClr val="FFFFFF"/>
                </a:highlight>
                <a:ea typeface="Times New Roman" panose="02020603050405020304" pitchFamily="18" charset="0"/>
                <a:cs typeface="Aptos" panose="020B0004020202020204" pitchFamily="34" charset="0"/>
              </a:rPr>
              <a:t>he Medway Catchment Partnership, looking after the Upper River Eden</a:t>
            </a:r>
          </a:p>
          <a:p>
            <a:pPr marL="285750" indent="-285750">
              <a:spcBef>
                <a:spcPts val="600"/>
              </a:spcBef>
              <a:buFont typeface="Arial" panose="020B0604020202020204" pitchFamily="34" charset="0"/>
              <a:buChar char="•"/>
            </a:pPr>
            <a:r>
              <a:rPr lang="en-GB" sz="2000" dirty="0">
                <a:solidFill>
                  <a:srgbClr val="000000"/>
                </a:solidFill>
                <a:highlight>
                  <a:srgbClr val="FFFFFF"/>
                </a:highlight>
                <a:ea typeface="Times New Roman" panose="02020603050405020304" pitchFamily="18" charset="0"/>
                <a:cs typeface="Aptos" panose="020B0004020202020204" pitchFamily="34" charset="0"/>
              </a:rPr>
              <a:t>We are building a network of volunteers in Hurst Green groups up and downstream including Limpsfield, Oxted, Lingfield and Edenbridge.</a:t>
            </a:r>
          </a:p>
          <a:p>
            <a:pPr marL="285750" indent="-285750">
              <a:spcBef>
                <a:spcPts val="600"/>
              </a:spcBef>
              <a:buFont typeface="Arial" panose="020B0604020202020204" pitchFamily="34" charset="0"/>
              <a:buChar char="•"/>
            </a:pPr>
            <a:endParaRPr lang="en-GB" sz="1800" dirty="0">
              <a:effectLst/>
              <a:highlight>
                <a:srgbClr val="FFFFFF"/>
              </a:highlight>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40DE1FC-A0D0-4C43-B7CB-926AA6C932A3}" type="slidenum">
              <a:rPr lang="en-GB" smtClean="0"/>
              <a:t>3</a:t>
            </a:fld>
            <a:endParaRPr lang="en-GB"/>
          </a:p>
        </p:txBody>
      </p:sp>
    </p:spTree>
    <p:extLst>
      <p:ext uri="{BB962C8B-B14F-4D97-AF65-F5344CB8AC3E}">
        <p14:creationId xmlns:p14="http://schemas.microsoft.com/office/powerpoint/2010/main" val="3884892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2189" y="3315690"/>
            <a:ext cx="8017510" cy="3457069"/>
          </a:xfrm>
        </p:spPr>
        <p:txBody>
          <a:bodyPr/>
          <a:lstStyle/>
          <a:p>
            <a:r>
              <a:rPr lang="en-GB" sz="2000" dirty="0"/>
              <a:t>Why does the River Eden need friends?</a:t>
            </a:r>
          </a:p>
          <a:p>
            <a:pPr marL="171450" indent="-171450">
              <a:buFont typeface="Arial" panose="020B0604020202020204" pitchFamily="34" charset="0"/>
              <a:buChar char="•"/>
            </a:pPr>
            <a:r>
              <a:rPr lang="en-GB" sz="2000" dirty="0"/>
              <a:t>Biodiversity is reduced by poor water quality caused by pesticide, herbicide and fertiliser run-off from farms …</a:t>
            </a:r>
          </a:p>
          <a:p>
            <a:pPr marL="171450" indent="-171450">
              <a:buFont typeface="Arial" panose="020B0604020202020204" pitchFamily="34" charset="0"/>
              <a:buChar char="•"/>
            </a:pPr>
            <a:r>
              <a:rPr lang="en-GB" sz="2000" dirty="0"/>
              <a:t>… and what enters the wastewater treatment system e.g. what we put down our drains, what runs off our roads and gardens</a:t>
            </a:r>
          </a:p>
          <a:p>
            <a:pPr marL="171450" indent="-171450">
              <a:buFont typeface="Arial" panose="020B0604020202020204" pitchFamily="34" charset="0"/>
              <a:buChar char="•"/>
            </a:pPr>
            <a:r>
              <a:rPr lang="en-GB" sz="2000" dirty="0"/>
              <a:t>The southeast has some of the most engineered water courses in the UK, making it difficult for fish and other wildlife to thrive.</a:t>
            </a:r>
          </a:p>
          <a:p>
            <a:pPr marL="171450" indent="-171450">
              <a:buFont typeface="Arial" panose="020B0604020202020204" pitchFamily="34" charset="0"/>
              <a:buChar char="•"/>
            </a:pPr>
            <a:r>
              <a:rPr lang="en-GB" sz="2000" dirty="0"/>
              <a:t>We have Invasive Non-Native species such as Himalayan Balsam that crowds out other plants and destabilises riverbanks, and litter.  </a:t>
            </a:r>
            <a:r>
              <a:rPr lang="en-GB" sz="2000" b="1" dirty="0"/>
              <a:t>Fortunately,  these are things we as individuals and local groups can do something about.</a:t>
            </a:r>
          </a:p>
          <a:p>
            <a:endParaRPr lang="en-GB" sz="1400" dirty="0"/>
          </a:p>
        </p:txBody>
      </p:sp>
      <p:sp>
        <p:nvSpPr>
          <p:cNvPr id="4" name="Slide Number Placeholder 3"/>
          <p:cNvSpPr>
            <a:spLocks noGrp="1"/>
          </p:cNvSpPr>
          <p:nvPr>
            <p:ph type="sldNum" sz="quarter" idx="5"/>
          </p:nvPr>
        </p:nvSpPr>
        <p:spPr/>
        <p:txBody>
          <a:bodyPr/>
          <a:lstStyle/>
          <a:p>
            <a:fld id="{740DE1FC-A0D0-4C43-B7CB-926AA6C932A3}" type="slidenum">
              <a:rPr lang="en-GB" smtClean="0"/>
              <a:t>4</a:t>
            </a:fld>
            <a:endParaRPr lang="en-GB" dirty="0"/>
          </a:p>
        </p:txBody>
      </p:sp>
    </p:spTree>
    <p:extLst>
      <p:ext uri="{BB962C8B-B14F-4D97-AF65-F5344CB8AC3E}">
        <p14:creationId xmlns:p14="http://schemas.microsoft.com/office/powerpoint/2010/main" val="3732139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2000" i="1" dirty="0"/>
          </a:p>
          <a:p>
            <a:pPr marL="171450" indent="-171450">
              <a:buFont typeface="Arial" panose="020B0604020202020204" pitchFamily="34" charset="0"/>
              <a:buChar char="•"/>
            </a:pPr>
            <a:r>
              <a:rPr lang="en-GB" sz="2000" i="1" dirty="0"/>
              <a:t>Go through slide</a:t>
            </a:r>
          </a:p>
          <a:p>
            <a:endParaRPr lang="en-GB" dirty="0"/>
          </a:p>
        </p:txBody>
      </p:sp>
      <p:sp>
        <p:nvSpPr>
          <p:cNvPr id="4" name="Slide Number Placeholder 3"/>
          <p:cNvSpPr>
            <a:spLocks noGrp="1"/>
          </p:cNvSpPr>
          <p:nvPr>
            <p:ph type="sldNum" sz="quarter" idx="5"/>
          </p:nvPr>
        </p:nvSpPr>
        <p:spPr/>
        <p:txBody>
          <a:bodyPr/>
          <a:lstStyle/>
          <a:p>
            <a:fld id="{740DE1FC-A0D0-4C43-B7CB-926AA6C932A3}" type="slidenum">
              <a:rPr lang="en-GB" smtClean="0"/>
              <a:t>5</a:t>
            </a:fld>
            <a:endParaRPr lang="en-GB"/>
          </a:p>
        </p:txBody>
      </p:sp>
    </p:spTree>
    <p:extLst>
      <p:ext uri="{BB962C8B-B14F-4D97-AF65-F5344CB8AC3E}">
        <p14:creationId xmlns:p14="http://schemas.microsoft.com/office/powerpoint/2010/main" val="321741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2189" y="3186113"/>
            <a:ext cx="8017510" cy="3635311"/>
          </a:xfrm>
        </p:spPr>
        <p:txBody>
          <a:bodyPr/>
          <a:lstStyle/>
          <a:p>
            <a:r>
              <a:rPr lang="en-GB" sz="1600" b="1" dirty="0">
                <a:effectLst/>
                <a:ea typeface="Aptos" panose="020B0004020202020204" pitchFamily="34" charset="0"/>
                <a:cs typeface="Aptos" panose="020B0004020202020204" pitchFamily="34" charset="0"/>
              </a:rPr>
              <a:t>Helen, a Hurst Green resident said:</a:t>
            </a:r>
            <a:endParaRPr lang="en-GB" sz="1600" dirty="0">
              <a:effectLst/>
              <a:ea typeface="Aptos" panose="020B0004020202020204" pitchFamily="34" charset="0"/>
              <a:cs typeface="Aptos" panose="020B0004020202020204" pitchFamily="34" charset="0"/>
            </a:endParaRPr>
          </a:p>
          <a:p>
            <a:r>
              <a:rPr lang="en-GB" sz="1600" dirty="0">
                <a:effectLst/>
                <a:ea typeface="Aptos" panose="020B0004020202020204" pitchFamily="34" charset="0"/>
                <a:cs typeface="Aptos" panose="020B0004020202020204" pitchFamily="34" charset="0"/>
              </a:rPr>
              <a:t>Getting on and actually doing something just feels right. To me, rivers are romantic, beautiful and the nature’s network bringing so much to our lives; walking alongside the flowing water is a wonderful experience.  The river is not conspicuous in our area: it runs through gardens, fields and woodland and appears every now and then for all to see, but is mostly hidden unless you know where to find it. </a:t>
            </a:r>
          </a:p>
          <a:p>
            <a:r>
              <a:rPr lang="en-GB" sz="1600" dirty="0">
                <a:effectLst/>
                <a:ea typeface="Aptos" panose="020B0004020202020204" pitchFamily="34" charset="0"/>
                <a:cs typeface="Aptos" panose="020B0004020202020204" pitchFamily="34" charset="0"/>
              </a:rPr>
              <a:t> </a:t>
            </a:r>
          </a:p>
          <a:p>
            <a:r>
              <a:rPr lang="en-GB" sz="1600" b="1" dirty="0">
                <a:effectLst/>
                <a:ea typeface="Aptos" panose="020B0004020202020204" pitchFamily="34" charset="0"/>
                <a:cs typeface="Aptos" panose="020B0004020202020204" pitchFamily="34" charset="0"/>
              </a:rPr>
              <a:t>Peter from Edenbridge adds:</a:t>
            </a:r>
            <a:endParaRPr lang="en-GB" sz="1600" dirty="0">
              <a:effectLst/>
              <a:ea typeface="Aptos" panose="020B0004020202020204" pitchFamily="34" charset="0"/>
              <a:cs typeface="Aptos" panose="020B0004020202020204" pitchFamily="34" charset="0"/>
            </a:endParaRPr>
          </a:p>
          <a:p>
            <a:r>
              <a:rPr lang="en-GB" sz="1600" kern="0" dirty="0">
                <a:effectLst/>
                <a:ea typeface="Aptos" panose="020B0004020202020204" pitchFamily="34" charset="0"/>
                <a:cs typeface="Aptos" panose="020B0004020202020204" pitchFamily="34" charset="0"/>
              </a:rPr>
              <a:t>We have the Eden at the bottom of our garden and have become aware over the last few years how much life has disappeared from the river since we moved in 30 years ago and especially in the last 5 years. We appear to have reached some sort of tipping point where aquatic life can't take the increased levels of pollution. </a:t>
            </a:r>
            <a:endParaRPr lang="en-GB" sz="1600" dirty="0"/>
          </a:p>
        </p:txBody>
      </p:sp>
      <p:sp>
        <p:nvSpPr>
          <p:cNvPr id="4" name="Slide Number Placeholder 3"/>
          <p:cNvSpPr>
            <a:spLocks noGrp="1"/>
          </p:cNvSpPr>
          <p:nvPr>
            <p:ph type="sldNum" sz="quarter" idx="5"/>
          </p:nvPr>
        </p:nvSpPr>
        <p:spPr/>
        <p:txBody>
          <a:bodyPr/>
          <a:lstStyle/>
          <a:p>
            <a:fld id="{740DE1FC-A0D0-4C43-B7CB-926AA6C932A3}" type="slidenum">
              <a:rPr lang="en-GB" smtClean="0"/>
              <a:t>6</a:t>
            </a:fld>
            <a:endParaRPr lang="en-GB"/>
          </a:p>
        </p:txBody>
      </p:sp>
    </p:spTree>
    <p:extLst>
      <p:ext uri="{BB962C8B-B14F-4D97-AF65-F5344CB8AC3E}">
        <p14:creationId xmlns:p14="http://schemas.microsoft.com/office/powerpoint/2010/main" val="100802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B0D66-4502-5B0A-82DE-73AB05CFD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A1B7E-0F9C-9A0B-C90F-F8323ECED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EBF2D-EE5B-D5A5-56BD-5BEDBFF288FE}"/>
              </a:ext>
            </a:extLst>
          </p:cNvPr>
          <p:cNvSpPr>
            <a:spLocks noGrp="1"/>
          </p:cNvSpPr>
          <p:nvPr>
            <p:ph type="body" idx="1"/>
          </p:nvPr>
        </p:nvSpPr>
        <p:spPr/>
        <p:txBody>
          <a:bodyPr/>
          <a:lstStyle/>
          <a:p>
            <a:r>
              <a:rPr lang="en-GB" sz="2000" dirty="0"/>
              <a:t>FREE is a small group run by volunteers.  </a:t>
            </a:r>
          </a:p>
          <a:p>
            <a:endParaRPr lang="en-GB" sz="2000" dirty="0"/>
          </a:p>
          <a:p>
            <a:r>
              <a:rPr lang="en-GB" sz="2000" dirty="0"/>
              <a:t>We need to focus our efforts, so for 2024-25 we will concentrate on…</a:t>
            </a:r>
          </a:p>
          <a:p>
            <a:endParaRPr lang="en-GB" sz="2000" dirty="0"/>
          </a:p>
          <a:p>
            <a:r>
              <a:rPr lang="en-GB" sz="2000" dirty="0"/>
              <a:t>Let’s tackle it together!</a:t>
            </a:r>
          </a:p>
        </p:txBody>
      </p:sp>
      <p:sp>
        <p:nvSpPr>
          <p:cNvPr id="4" name="Slide Number Placeholder 3">
            <a:extLst>
              <a:ext uri="{FF2B5EF4-FFF2-40B4-BE49-F238E27FC236}">
                <a16:creationId xmlns:a16="http://schemas.microsoft.com/office/drawing/2014/main" id="{AA5126AD-82AE-5F1D-1BFC-A7F615C96AA8}"/>
              </a:ext>
            </a:extLst>
          </p:cNvPr>
          <p:cNvSpPr>
            <a:spLocks noGrp="1"/>
          </p:cNvSpPr>
          <p:nvPr>
            <p:ph type="sldNum" sz="quarter" idx="5"/>
          </p:nvPr>
        </p:nvSpPr>
        <p:spPr/>
        <p:txBody>
          <a:bodyPr/>
          <a:lstStyle/>
          <a:p>
            <a:fld id="{740DE1FC-A0D0-4C43-B7CB-926AA6C932A3}" type="slidenum">
              <a:rPr lang="en-GB" smtClean="0"/>
              <a:t>7</a:t>
            </a:fld>
            <a:endParaRPr lang="en-GB"/>
          </a:p>
        </p:txBody>
      </p:sp>
    </p:spTree>
    <p:extLst>
      <p:ext uri="{BB962C8B-B14F-4D97-AF65-F5344CB8AC3E}">
        <p14:creationId xmlns:p14="http://schemas.microsoft.com/office/powerpoint/2010/main" val="350970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p>
          <a:p>
            <a:endParaRPr lang="en-GB" sz="2000" dirty="0"/>
          </a:p>
          <a:p>
            <a:r>
              <a:rPr lang="en-GB" sz="2000" dirty="0"/>
              <a:t>FREE is about taking action, learning and having fun!</a:t>
            </a:r>
          </a:p>
        </p:txBody>
      </p:sp>
      <p:sp>
        <p:nvSpPr>
          <p:cNvPr id="4" name="Slide Number Placeholder 3"/>
          <p:cNvSpPr>
            <a:spLocks noGrp="1"/>
          </p:cNvSpPr>
          <p:nvPr>
            <p:ph type="sldNum" sz="quarter" idx="5"/>
          </p:nvPr>
        </p:nvSpPr>
        <p:spPr/>
        <p:txBody>
          <a:bodyPr/>
          <a:lstStyle/>
          <a:p>
            <a:fld id="{740DE1FC-A0D0-4C43-B7CB-926AA6C932A3}" type="slidenum">
              <a:rPr lang="en-GB" smtClean="0"/>
              <a:t>8</a:t>
            </a:fld>
            <a:endParaRPr lang="en-GB"/>
          </a:p>
        </p:txBody>
      </p:sp>
    </p:spTree>
    <p:extLst>
      <p:ext uri="{BB962C8B-B14F-4D97-AF65-F5344CB8AC3E}">
        <p14:creationId xmlns:p14="http://schemas.microsoft.com/office/powerpoint/2010/main" val="3965164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082AB-D99F-203D-AD58-07BFF935F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EDD77-486D-6046-B209-5B3FBA7FF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F45BB-0135-F720-6F35-8AC3CD4867C1}"/>
              </a:ext>
            </a:extLst>
          </p:cNvPr>
          <p:cNvSpPr>
            <a:spLocks noGrp="1"/>
          </p:cNvSpPr>
          <p:nvPr>
            <p:ph type="body" idx="1"/>
          </p:nvPr>
        </p:nvSpPr>
        <p:spPr/>
        <p:txBody>
          <a:bodyPr/>
          <a:lstStyle/>
          <a:p>
            <a:pPr marL="285750" indent="-285750">
              <a:buFont typeface="Arial" panose="020B0604020202020204" pitchFamily="34" charset="0"/>
              <a:buChar char="•"/>
            </a:pPr>
            <a:endParaRPr lang="en-GB" sz="1600" dirty="0"/>
          </a:p>
          <a:p>
            <a:pPr marL="285750" indent="-285750">
              <a:spcBef>
                <a:spcPts val="600"/>
              </a:spcBef>
              <a:buFont typeface="Arial" panose="020B0604020202020204" pitchFamily="34" charset="0"/>
              <a:buChar char="•"/>
            </a:pPr>
            <a:r>
              <a:rPr lang="en-GB" sz="2000" dirty="0"/>
              <a:t>Come on our walks and to our talks to learn more about our River and its ecosystem</a:t>
            </a:r>
          </a:p>
          <a:p>
            <a:pPr marL="285750" indent="-285750">
              <a:spcBef>
                <a:spcPts val="600"/>
              </a:spcBef>
              <a:buFont typeface="Arial" panose="020B0604020202020204" pitchFamily="34" charset="0"/>
              <a:buChar char="•"/>
            </a:pPr>
            <a:r>
              <a:rPr lang="en-GB" sz="2000" dirty="0"/>
              <a:t>Join SERT and SWT who have loads of information, ideas and activities to volunteer for on their websites and in  their newsletters </a:t>
            </a:r>
          </a:p>
          <a:p>
            <a:pPr marL="285750" indent="-285750">
              <a:buFont typeface="Arial" panose="020B0604020202020204" pitchFamily="34" charset="0"/>
              <a:buChar char="•"/>
            </a:pPr>
            <a:endParaRPr lang="en-GB" sz="1600" dirty="0"/>
          </a:p>
        </p:txBody>
      </p:sp>
      <p:sp>
        <p:nvSpPr>
          <p:cNvPr id="4" name="Slide Number Placeholder 3">
            <a:extLst>
              <a:ext uri="{FF2B5EF4-FFF2-40B4-BE49-F238E27FC236}">
                <a16:creationId xmlns:a16="http://schemas.microsoft.com/office/drawing/2014/main" id="{F496CFC3-D194-3E22-E3DA-66A2CC8A4C73}"/>
              </a:ext>
            </a:extLst>
          </p:cNvPr>
          <p:cNvSpPr>
            <a:spLocks noGrp="1"/>
          </p:cNvSpPr>
          <p:nvPr>
            <p:ph type="sldNum" sz="quarter" idx="5"/>
          </p:nvPr>
        </p:nvSpPr>
        <p:spPr/>
        <p:txBody>
          <a:bodyPr/>
          <a:lstStyle/>
          <a:p>
            <a:fld id="{740DE1FC-A0D0-4C43-B7CB-926AA6C932A3}" type="slidenum">
              <a:rPr lang="en-GB" smtClean="0"/>
              <a:t>9</a:t>
            </a:fld>
            <a:endParaRPr lang="en-GB"/>
          </a:p>
        </p:txBody>
      </p:sp>
    </p:spTree>
    <p:extLst>
      <p:ext uri="{BB962C8B-B14F-4D97-AF65-F5344CB8AC3E}">
        <p14:creationId xmlns:p14="http://schemas.microsoft.com/office/powerpoint/2010/main" val="2108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10/24/2024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4376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0438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37219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p:txBody>
          <a:bodyPr/>
          <a:lstStyle>
            <a:lvl1pPr>
              <a:defRPr/>
            </a:lvl1pPr>
          </a:lstStyle>
          <a:p>
            <a:r>
              <a:rPr lang="en-US" dirty="0"/>
              <a:t>Click to edit Master title style </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3400">
                <a:latin typeface="The Hand Extrablack" panose="03070A02030502020204" pitchFamily="66" charset="0"/>
              </a:defRPr>
            </a:lvl1pPr>
            <a:lvl2pPr>
              <a:defRPr sz="3200">
                <a:latin typeface="The Hand Extrablack" panose="03070A02030502020204" pitchFamily="66" charset="0"/>
              </a:defRPr>
            </a:lvl2pPr>
            <a:lvl3pPr>
              <a:defRPr sz="3000">
                <a:latin typeface="The Hand Extrablack" panose="03070A02030502020204" pitchFamily="66" charset="0"/>
              </a:defRPr>
            </a:lvl3pPr>
            <a:lvl4pPr>
              <a:defRPr sz="2800">
                <a:latin typeface="The Hand Extrablack" panose="03070A02030502020204" pitchFamily="66" charset="0"/>
              </a:defRPr>
            </a:lvl4pPr>
            <a:lvl5pPr>
              <a:defRPr sz="2600">
                <a:latin typeface="The Hand Extrablack" panose="03070A02030502020204"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A map with black lines&#10;&#10;Description automatically generated">
            <a:extLst>
              <a:ext uri="{FF2B5EF4-FFF2-40B4-BE49-F238E27FC236}">
                <a16:creationId xmlns:a16="http://schemas.microsoft.com/office/drawing/2014/main" id="{95E0E0ED-3FD0-CEA3-D655-F3B1B34A9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0847" y="407995"/>
            <a:ext cx="1410276" cy="1239821"/>
          </a:xfrm>
          <a:prstGeom prst="rect">
            <a:avLst/>
          </a:prstGeom>
        </p:spPr>
      </p:pic>
    </p:spTree>
    <p:extLst>
      <p:ext uri="{BB962C8B-B14F-4D97-AF65-F5344CB8AC3E}">
        <p14:creationId xmlns:p14="http://schemas.microsoft.com/office/powerpoint/2010/main" val="376666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9918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A map with black lines&#10;&#10;Description automatically generated">
            <a:extLst>
              <a:ext uri="{FF2B5EF4-FFF2-40B4-BE49-F238E27FC236}">
                <a16:creationId xmlns:a16="http://schemas.microsoft.com/office/drawing/2014/main" id="{9AF4563A-FCE0-AD92-B053-4DBBB903E1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0847" y="407995"/>
            <a:ext cx="1410276" cy="1239821"/>
          </a:xfrm>
          <a:prstGeom prst="rect">
            <a:avLst/>
          </a:prstGeom>
        </p:spPr>
      </p:pic>
    </p:spTree>
    <p:extLst>
      <p:ext uri="{BB962C8B-B14F-4D97-AF65-F5344CB8AC3E}">
        <p14:creationId xmlns:p14="http://schemas.microsoft.com/office/powerpoint/2010/main" val="112489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descr="A map with black lines&#10;&#10;Description automatically generated">
            <a:extLst>
              <a:ext uri="{FF2B5EF4-FFF2-40B4-BE49-F238E27FC236}">
                <a16:creationId xmlns:a16="http://schemas.microsoft.com/office/drawing/2014/main" id="{2D2FA76A-C761-35B0-DC9A-DD85E49DD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90847" y="407995"/>
            <a:ext cx="1410276" cy="1239821"/>
          </a:xfrm>
          <a:prstGeom prst="rect">
            <a:avLst/>
          </a:prstGeom>
        </p:spPr>
      </p:pic>
    </p:spTree>
    <p:extLst>
      <p:ext uri="{BB962C8B-B14F-4D97-AF65-F5344CB8AC3E}">
        <p14:creationId xmlns:p14="http://schemas.microsoft.com/office/powerpoint/2010/main" val="406931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627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1644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77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10/24/2024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73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10/24/2024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53098801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18" r:id="rId6"/>
    <p:sldLayoutId id="2147483814" r:id="rId7"/>
    <p:sldLayoutId id="2147483815" r:id="rId8"/>
    <p:sldLayoutId id="2147483816" r:id="rId9"/>
    <p:sldLayoutId id="2147483817" r:id="rId10"/>
    <p:sldLayoutId id="214748381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HelloFREESurrey@gmail.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udy oil paint art">
            <a:extLst>
              <a:ext uri="{FF2B5EF4-FFF2-40B4-BE49-F238E27FC236}">
                <a16:creationId xmlns:a16="http://schemas.microsoft.com/office/drawing/2014/main" id="{419B2A51-9283-A1B1-94DC-2F83C7D5122B}"/>
              </a:ext>
            </a:extLst>
          </p:cNvPr>
          <p:cNvPicPr>
            <a:picLocks noChangeAspect="1"/>
          </p:cNvPicPr>
          <p:nvPr/>
        </p:nvPicPr>
        <p:blipFill rotWithShape="1">
          <a:blip r:embed="rId3">
            <a:alphaModFix amt="50000"/>
          </a:blip>
          <a:srcRect t="7855" r="-1" b="7854"/>
          <a:stretch/>
        </p:blipFill>
        <p:spPr>
          <a:xfrm>
            <a:off x="20" y="10"/>
            <a:ext cx="12188931" cy="6857990"/>
          </a:xfrm>
          <a:prstGeom prst="rect">
            <a:avLst/>
          </a:prstGeom>
        </p:spPr>
      </p:pic>
      <p:sp>
        <p:nvSpPr>
          <p:cNvPr id="2" name="Title 1">
            <a:extLst>
              <a:ext uri="{FF2B5EF4-FFF2-40B4-BE49-F238E27FC236}">
                <a16:creationId xmlns:a16="http://schemas.microsoft.com/office/drawing/2014/main" id="{88B653FF-CB3C-8C72-D018-B84C692B5A68}"/>
              </a:ext>
            </a:extLst>
          </p:cNvPr>
          <p:cNvSpPr>
            <a:spLocks noGrp="1"/>
          </p:cNvSpPr>
          <p:nvPr>
            <p:ph type="ctrTitle"/>
          </p:nvPr>
        </p:nvSpPr>
        <p:spPr>
          <a:xfrm>
            <a:off x="1527048" y="1124712"/>
            <a:ext cx="9144000" cy="3063240"/>
          </a:xfrm>
        </p:spPr>
        <p:txBody>
          <a:bodyPr>
            <a:normAutofit fontScale="90000"/>
          </a:bodyPr>
          <a:lstStyle/>
          <a:p>
            <a:pPr algn="ctr"/>
            <a:r>
              <a:rPr lang="en-GB" dirty="0"/>
              <a:t>Friends of the River Eden Ecosystem</a:t>
            </a:r>
            <a:br>
              <a:rPr lang="en-GB" dirty="0"/>
            </a:br>
            <a:r>
              <a:rPr lang="en-GB" sz="3600" dirty="0"/>
              <a:t>Because we are all part of it</a:t>
            </a:r>
          </a:p>
        </p:txBody>
      </p:sp>
      <p:sp>
        <p:nvSpPr>
          <p:cNvPr id="3" name="Subtitle 2">
            <a:extLst>
              <a:ext uri="{FF2B5EF4-FFF2-40B4-BE49-F238E27FC236}">
                <a16:creationId xmlns:a16="http://schemas.microsoft.com/office/drawing/2014/main" id="{5E3007CA-2BA4-28E0-B816-3AC11520EED6}"/>
              </a:ext>
            </a:extLst>
          </p:cNvPr>
          <p:cNvSpPr>
            <a:spLocks noGrp="1"/>
          </p:cNvSpPr>
          <p:nvPr>
            <p:ph type="subTitle" idx="1"/>
          </p:nvPr>
        </p:nvSpPr>
        <p:spPr>
          <a:xfrm>
            <a:off x="1527048" y="4599432"/>
            <a:ext cx="9144000" cy="1227520"/>
          </a:xfrm>
        </p:spPr>
        <p:txBody>
          <a:bodyPr>
            <a:normAutofit/>
          </a:bodyPr>
          <a:lstStyle/>
          <a:p>
            <a:pPr algn="ctr"/>
            <a:r>
              <a:rPr lang="en-GB" sz="3200"/>
              <a:t>An Introduction</a:t>
            </a:r>
          </a:p>
        </p:txBody>
      </p:sp>
      <p:sp>
        <p:nvSpPr>
          <p:cNvPr id="42"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383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3858-A0DA-D754-F5AF-AB00911B54C9}"/>
              </a:ext>
            </a:extLst>
          </p:cNvPr>
          <p:cNvSpPr>
            <a:spLocks noGrp="1"/>
          </p:cNvSpPr>
          <p:nvPr>
            <p:ph type="title"/>
          </p:nvPr>
        </p:nvSpPr>
        <p:spPr/>
        <p:txBody>
          <a:bodyPr/>
          <a:lstStyle/>
          <a:p>
            <a:r>
              <a:rPr lang="en-GB" dirty="0"/>
              <a:t>Volunteer!</a:t>
            </a:r>
          </a:p>
        </p:txBody>
      </p:sp>
      <p:pic>
        <p:nvPicPr>
          <p:cNvPr id="1026" name="Picture 2">
            <a:extLst>
              <a:ext uri="{FF2B5EF4-FFF2-40B4-BE49-F238E27FC236}">
                <a16:creationId xmlns:a16="http://schemas.microsoft.com/office/drawing/2014/main" id="{C6D76502-AD97-4A6D-DC98-61BD0C6C1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225" y="2446664"/>
            <a:ext cx="2805562" cy="3724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FB41181-6043-24BF-FC66-F21D9D808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7700" y="2580587"/>
            <a:ext cx="2539649" cy="1910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C2815F0-3F19-E38E-BDDA-FA7E42D22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7700" y="4622691"/>
            <a:ext cx="2539649" cy="1915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group of people walking through a stream&#10;&#10;Description automatically generated">
            <a:extLst>
              <a:ext uri="{FF2B5EF4-FFF2-40B4-BE49-F238E27FC236}">
                <a16:creationId xmlns:a16="http://schemas.microsoft.com/office/drawing/2014/main" id="{C68031F7-77A5-4D24-7B04-A1438B486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113" y="2019944"/>
            <a:ext cx="6016199" cy="3724655"/>
          </a:xfrm>
          <a:prstGeom prst="rect">
            <a:avLst/>
          </a:prstGeom>
        </p:spPr>
      </p:pic>
    </p:spTree>
    <p:extLst>
      <p:ext uri="{BB962C8B-B14F-4D97-AF65-F5344CB8AC3E}">
        <p14:creationId xmlns:p14="http://schemas.microsoft.com/office/powerpoint/2010/main" val="2950696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D3EC7-4F78-179C-18F4-E684DD8751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7E84D-D5E6-BEE4-0A30-A5B7B17F2919}"/>
              </a:ext>
            </a:extLst>
          </p:cNvPr>
          <p:cNvSpPr>
            <a:spLocks noGrp="1"/>
          </p:cNvSpPr>
          <p:nvPr>
            <p:ph type="title"/>
          </p:nvPr>
        </p:nvSpPr>
        <p:spPr/>
        <p:txBody>
          <a:bodyPr/>
          <a:lstStyle/>
          <a:p>
            <a:r>
              <a:rPr lang="en-GB" dirty="0"/>
              <a:t>Volunteer!</a:t>
            </a:r>
          </a:p>
        </p:txBody>
      </p:sp>
      <p:sp>
        <p:nvSpPr>
          <p:cNvPr id="3" name="Content Placeholder 2">
            <a:extLst>
              <a:ext uri="{FF2B5EF4-FFF2-40B4-BE49-F238E27FC236}">
                <a16:creationId xmlns:a16="http://schemas.microsoft.com/office/drawing/2014/main" id="{4EF4C6A4-3065-D6C6-C65F-44EACF7EFB37}"/>
              </a:ext>
            </a:extLst>
          </p:cNvPr>
          <p:cNvSpPr>
            <a:spLocks noGrp="1"/>
          </p:cNvSpPr>
          <p:nvPr>
            <p:ph idx="1"/>
          </p:nvPr>
        </p:nvSpPr>
        <p:spPr>
          <a:xfrm>
            <a:off x="838200" y="1929384"/>
            <a:ext cx="6534874" cy="4563491"/>
          </a:xfrm>
        </p:spPr>
        <p:txBody>
          <a:bodyPr>
            <a:normAutofit/>
          </a:bodyPr>
          <a:lstStyle/>
          <a:p>
            <a:r>
              <a:rPr lang="en-GB"/>
              <a:t>Event support e.g. writing communications to advertise events, keep members updated</a:t>
            </a:r>
          </a:p>
          <a:p>
            <a:r>
              <a:rPr lang="en-GB"/>
              <a:t>Technical support e.g. website/app development anyone?</a:t>
            </a:r>
          </a:p>
          <a:p>
            <a:r>
              <a:rPr lang="en-GB"/>
              <a:t>Local knowledge e.g. who owns/manages land alongside the River Eden?</a:t>
            </a:r>
          </a:p>
          <a:p>
            <a:r>
              <a:rPr lang="en-GB"/>
              <a:t>Fundraising for equipment e.g. water testing kits, litter pickers</a:t>
            </a:r>
          </a:p>
          <a:p>
            <a:endParaRPr lang="en-GB"/>
          </a:p>
          <a:p>
            <a:endParaRPr lang="en-GB" dirty="0"/>
          </a:p>
        </p:txBody>
      </p:sp>
      <p:pic>
        <p:nvPicPr>
          <p:cNvPr id="7" name="Picture 6" descr="A person holding a wheelbarrow&#10;&#10;Description automatically generated">
            <a:extLst>
              <a:ext uri="{FF2B5EF4-FFF2-40B4-BE49-F238E27FC236}">
                <a16:creationId xmlns:a16="http://schemas.microsoft.com/office/drawing/2014/main" id="{54F6C362-6B5A-E06B-08FC-4DC80295C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795" y="1929384"/>
            <a:ext cx="2715228" cy="4220254"/>
          </a:xfrm>
          <a:prstGeom prst="rect">
            <a:avLst/>
          </a:prstGeom>
        </p:spPr>
      </p:pic>
    </p:spTree>
    <p:extLst>
      <p:ext uri="{BB962C8B-B14F-4D97-AF65-F5344CB8AC3E}">
        <p14:creationId xmlns:p14="http://schemas.microsoft.com/office/powerpoint/2010/main" val="1772755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3858-A0DA-D754-F5AF-AB00911B54C9}"/>
              </a:ext>
            </a:extLst>
          </p:cNvPr>
          <p:cNvSpPr>
            <a:spLocks noGrp="1"/>
          </p:cNvSpPr>
          <p:nvPr>
            <p:ph type="title"/>
          </p:nvPr>
        </p:nvSpPr>
        <p:spPr/>
        <p:txBody>
          <a:bodyPr/>
          <a:lstStyle/>
          <a:p>
            <a:r>
              <a:rPr lang="en-GB" dirty="0"/>
              <a:t>Where to start?</a:t>
            </a:r>
          </a:p>
        </p:txBody>
      </p:sp>
      <p:sp>
        <p:nvSpPr>
          <p:cNvPr id="3" name="Content Placeholder 2">
            <a:extLst>
              <a:ext uri="{FF2B5EF4-FFF2-40B4-BE49-F238E27FC236}">
                <a16:creationId xmlns:a16="http://schemas.microsoft.com/office/drawing/2014/main" id="{55ED6066-1CA0-378F-D23B-D2827D3B942C}"/>
              </a:ext>
            </a:extLst>
          </p:cNvPr>
          <p:cNvSpPr>
            <a:spLocks noGrp="1"/>
          </p:cNvSpPr>
          <p:nvPr>
            <p:ph idx="1"/>
          </p:nvPr>
        </p:nvSpPr>
        <p:spPr>
          <a:xfrm>
            <a:off x="838200" y="1929383"/>
            <a:ext cx="10515600" cy="4749209"/>
          </a:xfrm>
        </p:spPr>
        <p:txBody>
          <a:bodyPr>
            <a:normAutofit/>
          </a:bodyPr>
          <a:lstStyle/>
          <a:p>
            <a:r>
              <a:rPr lang="en-GB" sz="3600" dirty="0"/>
              <a:t>Join FREE! – it’s free and easy, just send us an email </a:t>
            </a:r>
            <a:r>
              <a:rPr lang="en-GB" sz="3600" dirty="0">
                <a:hlinkClick r:id="rId3"/>
              </a:rPr>
              <a:t>HelloFREESurrey@gmail.com</a:t>
            </a:r>
            <a:endParaRPr lang="en-GB" sz="3600" dirty="0"/>
          </a:p>
          <a:p>
            <a:r>
              <a:rPr lang="en-GB" sz="3600" dirty="0"/>
              <a:t>Support like-minded organisations and their campaigns e.g. Southeast Rivers Trust, Surrey Wildlife Trust, River Action</a:t>
            </a:r>
          </a:p>
          <a:p>
            <a:r>
              <a:rPr lang="en-GB" sz="3600" dirty="0"/>
              <a:t>Check what you are putting into the River Eden Ecosystem; what goes into your drains, how you capture or slow the flow of rainwater around your home</a:t>
            </a:r>
          </a:p>
          <a:p>
            <a:r>
              <a:rPr lang="en-GB" sz="3600" dirty="0"/>
              <a:t>Use less-damaging products and check for “greenwashing” e.g. use Ethical Consumer Magazine</a:t>
            </a:r>
          </a:p>
          <a:p>
            <a:endParaRPr lang="en-GB" dirty="0"/>
          </a:p>
        </p:txBody>
      </p:sp>
    </p:spTree>
    <p:extLst>
      <p:ext uri="{BB962C8B-B14F-4D97-AF65-F5344CB8AC3E}">
        <p14:creationId xmlns:p14="http://schemas.microsoft.com/office/powerpoint/2010/main" val="3559258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D5C9-3AC7-7473-0F7C-721700955220}"/>
              </a:ext>
            </a:extLst>
          </p:cNvPr>
          <p:cNvSpPr>
            <a:spLocks noGrp="1"/>
          </p:cNvSpPr>
          <p:nvPr>
            <p:ph type="title"/>
          </p:nvPr>
        </p:nvSpPr>
        <p:spPr/>
        <p:txBody>
          <a:bodyPr/>
          <a:lstStyle/>
          <a:p>
            <a:r>
              <a:rPr lang="en-GB" dirty="0"/>
              <a:t>Q&amp;A – what would you like to know?</a:t>
            </a:r>
          </a:p>
        </p:txBody>
      </p:sp>
      <p:sp>
        <p:nvSpPr>
          <p:cNvPr id="3" name="Content Placeholder 2">
            <a:extLst>
              <a:ext uri="{FF2B5EF4-FFF2-40B4-BE49-F238E27FC236}">
                <a16:creationId xmlns:a16="http://schemas.microsoft.com/office/drawing/2014/main" id="{ABCF7E0C-F7C3-9190-1BAF-0FBA1FE952F2}"/>
              </a:ext>
            </a:extLst>
          </p:cNvPr>
          <p:cNvSpPr>
            <a:spLocks noGrp="1"/>
          </p:cNvSpPr>
          <p:nvPr>
            <p:ph idx="1"/>
          </p:nvPr>
        </p:nvSpPr>
        <p:spPr/>
        <p:txBody>
          <a:bodyPr>
            <a:normAutofit/>
          </a:bodyPr>
          <a:lstStyle/>
          <a:p>
            <a:pPr marL="0" indent="0">
              <a:buNone/>
            </a:pPr>
            <a:endParaRPr lang="en-GB" sz="4800" dirty="0"/>
          </a:p>
        </p:txBody>
      </p:sp>
    </p:spTree>
    <p:extLst>
      <p:ext uri="{BB962C8B-B14F-4D97-AF65-F5344CB8AC3E}">
        <p14:creationId xmlns:p14="http://schemas.microsoft.com/office/powerpoint/2010/main" val="148250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7508-78A7-FC92-23D8-76422647C745}"/>
              </a:ext>
            </a:extLst>
          </p:cNvPr>
          <p:cNvSpPr>
            <a:spLocks noGrp="1"/>
          </p:cNvSpPr>
          <p:nvPr>
            <p:ph type="title"/>
          </p:nvPr>
        </p:nvSpPr>
        <p:spPr/>
        <p:txBody>
          <a:bodyPr/>
          <a:lstStyle/>
          <a:p>
            <a:r>
              <a:rPr lang="en-GB" dirty="0"/>
              <a:t>Thank you!</a:t>
            </a:r>
          </a:p>
        </p:txBody>
      </p:sp>
      <p:sp>
        <p:nvSpPr>
          <p:cNvPr id="3" name="Content Placeholder 2">
            <a:extLst>
              <a:ext uri="{FF2B5EF4-FFF2-40B4-BE49-F238E27FC236}">
                <a16:creationId xmlns:a16="http://schemas.microsoft.com/office/drawing/2014/main" id="{488F9A58-1735-995B-84E7-69667DCB1038}"/>
              </a:ext>
            </a:extLst>
          </p:cNvPr>
          <p:cNvSpPr>
            <a:spLocks noGrp="1"/>
          </p:cNvSpPr>
          <p:nvPr>
            <p:ph idx="1"/>
          </p:nvPr>
        </p:nvSpPr>
        <p:spPr/>
        <p:txBody>
          <a:bodyPr/>
          <a:lstStyle/>
          <a:p>
            <a:pPr marL="0" indent="0" algn="ctr">
              <a:buNone/>
            </a:pPr>
            <a:endParaRPr lang="en-GB" dirty="0"/>
          </a:p>
          <a:p>
            <a:pPr marL="0" indent="0" algn="ctr">
              <a:buNone/>
            </a:pPr>
            <a:endParaRPr lang="en-GB" sz="6000" dirty="0"/>
          </a:p>
          <a:p>
            <a:pPr marL="0" indent="0" algn="ctr">
              <a:buNone/>
            </a:pPr>
            <a:r>
              <a:rPr lang="en-GB" sz="6000" dirty="0"/>
              <a:t>HelloFREESurrey@gmail.com</a:t>
            </a:r>
          </a:p>
        </p:txBody>
      </p:sp>
    </p:spTree>
    <p:extLst>
      <p:ext uri="{BB962C8B-B14F-4D97-AF65-F5344CB8AC3E}">
        <p14:creationId xmlns:p14="http://schemas.microsoft.com/office/powerpoint/2010/main" val="164354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598C5-2C9A-1AE6-E448-CC6411501B0C}"/>
              </a:ext>
            </a:extLst>
          </p:cNvPr>
          <p:cNvSpPr>
            <a:spLocks noGrp="1"/>
          </p:cNvSpPr>
          <p:nvPr>
            <p:ph type="title"/>
          </p:nvPr>
        </p:nvSpPr>
        <p:spPr/>
        <p:txBody>
          <a:bodyPr/>
          <a:lstStyle/>
          <a:p>
            <a:r>
              <a:rPr lang="en-GB" dirty="0"/>
              <a:t>What we’ll cover</a:t>
            </a:r>
          </a:p>
        </p:txBody>
      </p:sp>
      <p:sp>
        <p:nvSpPr>
          <p:cNvPr id="3" name="Content Placeholder 2">
            <a:extLst>
              <a:ext uri="{FF2B5EF4-FFF2-40B4-BE49-F238E27FC236}">
                <a16:creationId xmlns:a16="http://schemas.microsoft.com/office/drawing/2014/main" id="{5A2AF84D-561C-C730-ECEA-CF3357641B12}"/>
              </a:ext>
            </a:extLst>
          </p:cNvPr>
          <p:cNvSpPr>
            <a:spLocks noGrp="1"/>
          </p:cNvSpPr>
          <p:nvPr>
            <p:ph idx="1"/>
          </p:nvPr>
        </p:nvSpPr>
        <p:spPr/>
        <p:txBody>
          <a:bodyPr/>
          <a:lstStyle/>
          <a:p>
            <a:r>
              <a:rPr lang="en-GB" dirty="0"/>
              <a:t>FREE – the why, what and the how</a:t>
            </a:r>
          </a:p>
          <a:p>
            <a:r>
              <a:rPr lang="en-GB" dirty="0"/>
              <a:t>The challenge</a:t>
            </a:r>
          </a:p>
          <a:p>
            <a:r>
              <a:rPr lang="en-GB" dirty="0"/>
              <a:t>How we might work together</a:t>
            </a:r>
          </a:p>
          <a:p>
            <a:r>
              <a:rPr lang="en-GB" dirty="0"/>
              <a:t>Q&amp;A</a:t>
            </a:r>
          </a:p>
        </p:txBody>
      </p:sp>
    </p:spTree>
    <p:extLst>
      <p:ext uri="{BB962C8B-B14F-4D97-AF65-F5344CB8AC3E}">
        <p14:creationId xmlns:p14="http://schemas.microsoft.com/office/powerpoint/2010/main" val="42599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E9973-078B-2DA0-81C4-AC0219DE942A}"/>
              </a:ext>
            </a:extLst>
          </p:cNvPr>
          <p:cNvSpPr>
            <a:spLocks noGrp="1"/>
          </p:cNvSpPr>
          <p:nvPr>
            <p:ph type="title"/>
          </p:nvPr>
        </p:nvSpPr>
        <p:spPr>
          <a:xfrm>
            <a:off x="630936" y="639520"/>
            <a:ext cx="3429000" cy="1719072"/>
          </a:xfrm>
        </p:spPr>
        <p:txBody>
          <a:bodyPr anchor="b">
            <a:normAutofit/>
          </a:bodyPr>
          <a:lstStyle/>
          <a:p>
            <a:r>
              <a:rPr lang="en-GB" dirty="0"/>
              <a:t>Catchment Area</a:t>
            </a:r>
          </a:p>
        </p:txBody>
      </p:sp>
      <p:sp>
        <p:nvSpPr>
          <p:cNvPr id="1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EAA593"/>
          </a:solidFill>
          <a:ln w="38100" cap="rnd">
            <a:solidFill>
              <a:srgbClr val="EAA59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7D3F32D-EA40-874D-72A4-B50EB779600D}"/>
              </a:ext>
            </a:extLst>
          </p:cNvPr>
          <p:cNvSpPr>
            <a:spLocks noGrp="1"/>
          </p:cNvSpPr>
          <p:nvPr>
            <p:ph idx="1"/>
          </p:nvPr>
        </p:nvSpPr>
        <p:spPr>
          <a:xfrm>
            <a:off x="630936" y="2807208"/>
            <a:ext cx="3429000" cy="3410712"/>
          </a:xfrm>
        </p:spPr>
        <p:txBody>
          <a:bodyPr anchor="t">
            <a:normAutofit/>
          </a:bodyPr>
          <a:lstStyle/>
          <a:p>
            <a:pPr marL="0" indent="0">
              <a:buNone/>
            </a:pPr>
            <a:r>
              <a:rPr lang="en-US" sz="4800" b="1" dirty="0"/>
              <a:t>… is bigger and much more complex than we first thought!</a:t>
            </a: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5" name="Content Placeholder 4" descr="A map with black lines&#10;&#10;Description automatically generated">
            <a:extLst>
              <a:ext uri="{FF2B5EF4-FFF2-40B4-BE49-F238E27FC236}">
                <a16:creationId xmlns:a16="http://schemas.microsoft.com/office/drawing/2014/main" id="{E430BBAD-ADC2-032C-6B2C-CF383060C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963" y="202019"/>
            <a:ext cx="7107420" cy="6015901"/>
          </a:xfrm>
          <a:prstGeom prst="rect">
            <a:avLst/>
          </a:prstGeom>
        </p:spPr>
      </p:pic>
    </p:spTree>
    <p:extLst>
      <p:ext uri="{BB962C8B-B14F-4D97-AF65-F5344CB8AC3E}">
        <p14:creationId xmlns:p14="http://schemas.microsoft.com/office/powerpoint/2010/main" val="216707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46D48-36FB-3C15-DAF2-BDE28044E00A}"/>
              </a:ext>
            </a:extLst>
          </p:cNvPr>
          <p:cNvSpPr>
            <a:spLocks noGrp="1"/>
          </p:cNvSpPr>
          <p:nvPr>
            <p:ph type="title"/>
          </p:nvPr>
        </p:nvSpPr>
        <p:spPr/>
        <p:txBody>
          <a:bodyPr/>
          <a:lstStyle/>
          <a:p>
            <a:r>
              <a:rPr lang="en-GB" dirty="0"/>
              <a:t>Environment Agency Designation - poor</a:t>
            </a:r>
          </a:p>
        </p:txBody>
      </p:sp>
      <p:sp>
        <p:nvSpPr>
          <p:cNvPr id="3" name="Content Placeholder 2">
            <a:extLst>
              <a:ext uri="{FF2B5EF4-FFF2-40B4-BE49-F238E27FC236}">
                <a16:creationId xmlns:a16="http://schemas.microsoft.com/office/drawing/2014/main" id="{FFAF9C39-282F-B4DF-A857-D691FCC82C24}"/>
              </a:ext>
            </a:extLst>
          </p:cNvPr>
          <p:cNvSpPr>
            <a:spLocks noGrp="1"/>
          </p:cNvSpPr>
          <p:nvPr>
            <p:ph idx="1"/>
          </p:nvPr>
        </p:nvSpPr>
        <p:spPr>
          <a:xfrm>
            <a:off x="838199" y="1929383"/>
            <a:ext cx="5764732" cy="4593268"/>
          </a:xfrm>
        </p:spPr>
        <p:txBody>
          <a:bodyPr>
            <a:normAutofit/>
          </a:bodyPr>
          <a:lstStyle/>
          <a:p>
            <a:r>
              <a:rPr lang="en-GB" sz="3400" b="1" dirty="0"/>
              <a:t>Agricultural pesticide, herbicide and fertiliser run-off</a:t>
            </a:r>
          </a:p>
          <a:p>
            <a:r>
              <a:rPr lang="en-GB" sz="3400" b="1" dirty="0"/>
              <a:t>Storm overflows – untreated wastewater</a:t>
            </a:r>
          </a:p>
          <a:p>
            <a:r>
              <a:rPr lang="en-GB" sz="3400" b="1" dirty="0"/>
              <a:t>Limited fish access – weirs, flood defences etc</a:t>
            </a:r>
          </a:p>
          <a:p>
            <a:r>
              <a:rPr lang="en-GB" sz="3400" b="1" dirty="0"/>
              <a:t>Invasive Non-Native</a:t>
            </a:r>
            <a:r>
              <a:rPr lang="en-GB" b="1" dirty="0"/>
              <a:t> </a:t>
            </a:r>
            <a:r>
              <a:rPr lang="en-GB" sz="3400" b="1" dirty="0"/>
              <a:t>Species (INNS) </a:t>
            </a:r>
            <a:br>
              <a:rPr lang="en-GB" sz="3400" b="1" dirty="0"/>
            </a:br>
            <a:r>
              <a:rPr lang="en-GB" sz="3400" b="1" dirty="0"/>
              <a:t>e.g. Himalayan Balsam</a:t>
            </a:r>
          </a:p>
          <a:p>
            <a:r>
              <a:rPr lang="en-GB" b="1" dirty="0"/>
              <a:t>Litter, particularly plastics</a:t>
            </a:r>
            <a:endParaRPr lang="en-GB" sz="3400" b="1" dirty="0"/>
          </a:p>
          <a:p>
            <a:endParaRPr lang="en-GB" dirty="0"/>
          </a:p>
        </p:txBody>
      </p:sp>
      <p:pic>
        <p:nvPicPr>
          <p:cNvPr id="6" name="Picture 5">
            <a:extLst>
              <a:ext uri="{FF2B5EF4-FFF2-40B4-BE49-F238E27FC236}">
                <a16:creationId xmlns:a16="http://schemas.microsoft.com/office/drawing/2014/main" id="{455AF10A-0F30-1612-A4AE-03321DF7547D}"/>
              </a:ext>
            </a:extLst>
          </p:cNvPr>
          <p:cNvPicPr>
            <a:picLocks noChangeAspect="1"/>
          </p:cNvPicPr>
          <p:nvPr/>
        </p:nvPicPr>
        <p:blipFill>
          <a:blip r:embed="rId3"/>
          <a:stretch>
            <a:fillRect/>
          </a:stretch>
        </p:blipFill>
        <p:spPr>
          <a:xfrm>
            <a:off x="6891140" y="1903037"/>
            <a:ext cx="4462659" cy="4249280"/>
          </a:xfrm>
          <a:prstGeom prst="rect">
            <a:avLst/>
          </a:prstGeom>
        </p:spPr>
      </p:pic>
      <p:pic>
        <p:nvPicPr>
          <p:cNvPr id="8" name="Picture 7" descr="A plant with green leaves">
            <a:extLst>
              <a:ext uri="{FF2B5EF4-FFF2-40B4-BE49-F238E27FC236}">
                <a16:creationId xmlns:a16="http://schemas.microsoft.com/office/drawing/2014/main" id="{E36AD077-BC43-87E4-4B57-4614D9C22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25836" y="1964911"/>
            <a:ext cx="4593268" cy="4462660"/>
          </a:xfrm>
          <a:prstGeom prst="rect">
            <a:avLst/>
          </a:prstGeom>
        </p:spPr>
      </p:pic>
    </p:spTree>
    <p:extLst>
      <p:ext uri="{BB962C8B-B14F-4D97-AF65-F5344CB8AC3E}">
        <p14:creationId xmlns:p14="http://schemas.microsoft.com/office/powerpoint/2010/main" val="1703394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BBF0-E75F-FCB2-6FF0-76509058A03C}"/>
              </a:ext>
            </a:extLst>
          </p:cNvPr>
          <p:cNvSpPr>
            <a:spLocks noGrp="1"/>
          </p:cNvSpPr>
          <p:nvPr>
            <p:ph type="title"/>
          </p:nvPr>
        </p:nvSpPr>
        <p:spPr/>
        <p:txBody>
          <a:bodyPr/>
          <a:lstStyle/>
          <a:p>
            <a:r>
              <a:rPr lang="en-GB" dirty="0"/>
              <a:t>The good news</a:t>
            </a:r>
          </a:p>
        </p:txBody>
      </p:sp>
      <p:sp>
        <p:nvSpPr>
          <p:cNvPr id="3" name="Content Placeholder 2">
            <a:extLst>
              <a:ext uri="{FF2B5EF4-FFF2-40B4-BE49-F238E27FC236}">
                <a16:creationId xmlns:a16="http://schemas.microsoft.com/office/drawing/2014/main" id="{6495897C-2C4A-442C-410F-9A0A86F90AF1}"/>
              </a:ext>
            </a:extLst>
          </p:cNvPr>
          <p:cNvSpPr>
            <a:spLocks noGrp="1"/>
          </p:cNvSpPr>
          <p:nvPr>
            <p:ph idx="1"/>
          </p:nvPr>
        </p:nvSpPr>
        <p:spPr>
          <a:xfrm>
            <a:off x="838200" y="1929384"/>
            <a:ext cx="5096576" cy="4773566"/>
          </a:xfrm>
        </p:spPr>
        <p:txBody>
          <a:bodyPr>
            <a:normAutofit/>
          </a:bodyPr>
          <a:lstStyle/>
          <a:p>
            <a:r>
              <a:rPr lang="en-GB" sz="3400" dirty="0"/>
              <a:t>Local people care: </a:t>
            </a:r>
            <a:r>
              <a:rPr lang="en-GB" dirty="0"/>
              <a:t>6</a:t>
            </a:r>
            <a:r>
              <a:rPr lang="en-GB" sz="3400" dirty="0"/>
              <a:t>0+ volunteers</a:t>
            </a:r>
          </a:p>
          <a:p>
            <a:r>
              <a:rPr lang="en-GB" sz="3400" dirty="0"/>
              <a:t>Supportive landowners e.g. </a:t>
            </a:r>
            <a:r>
              <a:rPr lang="en-GB" sz="3400" dirty="0" err="1"/>
              <a:t>Stonehall</a:t>
            </a:r>
            <a:r>
              <a:rPr lang="en-GB" sz="3400" dirty="0"/>
              <a:t> Farm, </a:t>
            </a:r>
            <a:r>
              <a:rPr lang="en-GB" sz="3400" dirty="0" err="1"/>
              <a:t>Coltsford</a:t>
            </a:r>
            <a:r>
              <a:rPr lang="en-GB" sz="3400" dirty="0"/>
              <a:t> Mill, </a:t>
            </a:r>
            <a:r>
              <a:rPr lang="en-GB" sz="3400" dirty="0" err="1"/>
              <a:t>cellXion</a:t>
            </a:r>
            <a:r>
              <a:rPr lang="en-GB" sz="3400" dirty="0"/>
              <a:t> (Oxted Mill), homeowners with river-side gardens</a:t>
            </a:r>
          </a:p>
          <a:p>
            <a:r>
              <a:rPr lang="en-GB" sz="3400" dirty="0"/>
              <a:t>Partners: Southeast Rivers Trust, Surrey Wildlife Trust, SES Water, Southern Water, Environment Agency, local government</a:t>
            </a:r>
          </a:p>
        </p:txBody>
      </p:sp>
      <p:sp>
        <p:nvSpPr>
          <p:cNvPr id="4" name="Content Placeholder 2">
            <a:extLst>
              <a:ext uri="{FF2B5EF4-FFF2-40B4-BE49-F238E27FC236}">
                <a16:creationId xmlns:a16="http://schemas.microsoft.com/office/drawing/2014/main" id="{6B6E1951-D917-7E0F-1B2C-673AD7A67E77}"/>
              </a:ext>
            </a:extLst>
          </p:cNvPr>
          <p:cNvSpPr txBox="1">
            <a:spLocks/>
          </p:cNvSpPr>
          <p:nvPr/>
        </p:nvSpPr>
        <p:spPr>
          <a:xfrm>
            <a:off x="6096000" y="1929383"/>
            <a:ext cx="5096577" cy="477356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The Hand Extrablack" panose="03070A02030502020204" pitchFamily="66"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The Hand Extrablack" panose="03070A02030502020204" pitchFamily="66"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The Hand Extrablack" panose="03070A02030502020204" pitchFamily="66"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The Hand Extrablack" panose="03070A02030502020204" pitchFamily="66"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The Hand Extrablack" panose="03070A020305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700" dirty="0"/>
              <a:t>Water quality testing programme established with NEDRA</a:t>
            </a:r>
          </a:p>
          <a:p>
            <a:r>
              <a:rPr lang="en-GB" sz="3700" dirty="0"/>
              <a:t>Organised walks attracted 40+ residents</a:t>
            </a:r>
          </a:p>
          <a:p>
            <a:r>
              <a:rPr lang="en-GB" sz="3700" dirty="0"/>
              <a:t>Himalayan Balsam Bashes</a:t>
            </a:r>
          </a:p>
          <a:p>
            <a:r>
              <a:rPr lang="en-GB" sz="3700" dirty="0"/>
              <a:t>Kingfisher spotted near Moor House School</a:t>
            </a:r>
          </a:p>
          <a:p>
            <a:r>
              <a:rPr lang="en-GB" sz="3700" dirty="0"/>
              <a:t>Roach and Chub found near </a:t>
            </a:r>
            <a:r>
              <a:rPr lang="en-GB" sz="3700" dirty="0" err="1"/>
              <a:t>Coltsford</a:t>
            </a:r>
            <a:r>
              <a:rPr lang="en-GB" sz="3700" dirty="0"/>
              <a:t> Mill</a:t>
            </a:r>
          </a:p>
          <a:p>
            <a:r>
              <a:rPr lang="en-GB" sz="3700" dirty="0"/>
              <a:t>FREE providing input to Surrey’s Local Nature Recovery Strategy</a:t>
            </a:r>
          </a:p>
          <a:p>
            <a:endParaRPr lang="en-GB" dirty="0"/>
          </a:p>
          <a:p>
            <a:endParaRPr lang="en-GB" dirty="0"/>
          </a:p>
          <a:p>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62855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3C27D-0C16-9D95-A075-6D245D54A891}"/>
              </a:ext>
            </a:extLst>
          </p:cNvPr>
          <p:cNvSpPr>
            <a:spLocks noGrp="1"/>
          </p:cNvSpPr>
          <p:nvPr>
            <p:ph type="title"/>
          </p:nvPr>
        </p:nvSpPr>
        <p:spPr/>
        <p:txBody>
          <a:bodyPr/>
          <a:lstStyle/>
          <a:p>
            <a:r>
              <a:rPr lang="en-GB" dirty="0"/>
              <a:t>Why do people care?</a:t>
            </a:r>
          </a:p>
        </p:txBody>
      </p:sp>
      <p:sp>
        <p:nvSpPr>
          <p:cNvPr id="3" name="Content Placeholder 2">
            <a:extLst>
              <a:ext uri="{FF2B5EF4-FFF2-40B4-BE49-F238E27FC236}">
                <a16:creationId xmlns:a16="http://schemas.microsoft.com/office/drawing/2014/main" id="{93316A73-5841-90B1-5EE5-229579BBE282}"/>
              </a:ext>
            </a:extLst>
          </p:cNvPr>
          <p:cNvSpPr>
            <a:spLocks noGrp="1"/>
          </p:cNvSpPr>
          <p:nvPr>
            <p:ph idx="1"/>
          </p:nvPr>
        </p:nvSpPr>
        <p:spPr>
          <a:xfrm>
            <a:off x="838199" y="1929383"/>
            <a:ext cx="10760243" cy="4663921"/>
          </a:xfrm>
        </p:spPr>
        <p:txBody>
          <a:bodyPr>
            <a:normAutofit/>
          </a:bodyPr>
          <a:lstStyle/>
          <a:p>
            <a:r>
              <a:rPr lang="en-GB" sz="3400" dirty="0"/>
              <a:t>Fond memories: playing in the River Eden, river jumping, seeing fish and kingfishers – wanting that for their own children and grandchildren </a:t>
            </a:r>
          </a:p>
          <a:p>
            <a:r>
              <a:rPr lang="en-GB" sz="3400" dirty="0"/>
              <a:t>Wanting to do something about the serious biodiversity loss in the UK, and especially in Surrey</a:t>
            </a:r>
          </a:p>
          <a:p>
            <a:r>
              <a:rPr lang="en-GB" sz="3400" dirty="0"/>
              <a:t>Rising awareness of the poor state of the UK’s rivers and the causes of pollution</a:t>
            </a:r>
          </a:p>
          <a:p>
            <a:r>
              <a:rPr lang="en-GB" sz="3400" dirty="0"/>
              <a:t>Realising that we can’t leave it to “someone else” or “the powers that be”</a:t>
            </a:r>
          </a:p>
          <a:p>
            <a:r>
              <a:rPr lang="en-GB" sz="3400" dirty="0"/>
              <a:t>Pride in our local area – wanting to look after it better</a:t>
            </a:r>
          </a:p>
        </p:txBody>
      </p:sp>
    </p:spTree>
    <p:extLst>
      <p:ext uri="{BB962C8B-B14F-4D97-AF65-F5344CB8AC3E}">
        <p14:creationId xmlns:p14="http://schemas.microsoft.com/office/powerpoint/2010/main" val="2778702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DEF9E-8BCB-8401-8DAA-D71AC1A2C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E4B98-1496-B942-1AF9-EB94C96795EB}"/>
              </a:ext>
            </a:extLst>
          </p:cNvPr>
          <p:cNvSpPr>
            <a:spLocks noGrp="1"/>
          </p:cNvSpPr>
          <p:nvPr>
            <p:ph type="title"/>
          </p:nvPr>
        </p:nvSpPr>
        <p:spPr>
          <a:xfrm>
            <a:off x="916617" y="365221"/>
            <a:ext cx="10515600" cy="1325563"/>
          </a:xfrm>
        </p:spPr>
        <p:txBody>
          <a:bodyPr/>
          <a:lstStyle/>
          <a:p>
            <a:r>
              <a:rPr lang="en-GB" dirty="0"/>
              <a:t>IT’s a huge challenge!</a:t>
            </a:r>
          </a:p>
        </p:txBody>
      </p:sp>
      <p:sp>
        <p:nvSpPr>
          <p:cNvPr id="3" name="Content Placeholder 2">
            <a:extLst>
              <a:ext uri="{FF2B5EF4-FFF2-40B4-BE49-F238E27FC236}">
                <a16:creationId xmlns:a16="http://schemas.microsoft.com/office/drawing/2014/main" id="{9BE7BFDB-FFFE-BBBD-6554-12253BAF833A}"/>
              </a:ext>
            </a:extLst>
          </p:cNvPr>
          <p:cNvSpPr>
            <a:spLocks noGrp="1"/>
          </p:cNvSpPr>
          <p:nvPr>
            <p:ph idx="1"/>
          </p:nvPr>
        </p:nvSpPr>
        <p:spPr>
          <a:xfrm>
            <a:off x="838200" y="1929383"/>
            <a:ext cx="5620352" cy="4654295"/>
          </a:xfrm>
        </p:spPr>
        <p:txBody>
          <a:bodyPr>
            <a:normAutofit lnSpcReduction="10000"/>
          </a:bodyPr>
          <a:lstStyle/>
          <a:p>
            <a:pPr marL="0" indent="0">
              <a:buNone/>
            </a:pPr>
            <a:r>
              <a:rPr lang="en-GB" dirty="0"/>
              <a:t>Our focus 2024-25:</a:t>
            </a:r>
          </a:p>
          <a:p>
            <a:r>
              <a:rPr lang="en-GB" dirty="0"/>
              <a:t>Local resident engagement</a:t>
            </a:r>
          </a:p>
          <a:p>
            <a:r>
              <a:rPr lang="en-GB" dirty="0"/>
              <a:t>Stretch from 1, </a:t>
            </a:r>
            <a:r>
              <a:rPr lang="en-GB" dirty="0" err="1"/>
              <a:t>Woodhurst</a:t>
            </a:r>
            <a:r>
              <a:rPr lang="en-GB" dirty="0"/>
              <a:t> to </a:t>
            </a:r>
            <a:r>
              <a:rPr lang="en-GB" dirty="0" err="1"/>
              <a:t>Jincox</a:t>
            </a:r>
            <a:r>
              <a:rPr lang="en-GB" dirty="0"/>
              <a:t> Farm</a:t>
            </a:r>
          </a:p>
          <a:p>
            <a:r>
              <a:rPr lang="en-GB" dirty="0"/>
              <a:t>Himalayan Balsam Bashing</a:t>
            </a:r>
          </a:p>
          <a:p>
            <a:r>
              <a:rPr lang="en-GB" dirty="0"/>
              <a:t>Water Quality Testing</a:t>
            </a:r>
          </a:p>
          <a:p>
            <a:r>
              <a:rPr lang="en-GB" dirty="0"/>
              <a:t>Landowner engagement</a:t>
            </a:r>
          </a:p>
          <a:p>
            <a:r>
              <a:rPr lang="en-GB" dirty="0"/>
              <a:t>Strengthening the network</a:t>
            </a: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FCC95E12-9D38-7C32-E580-83247F7F1183}"/>
                  </a:ext>
                </a:extLst>
              </p14:cNvPr>
              <p14:cNvContentPartPr/>
              <p14:nvPr/>
            </p14:nvContentPartPr>
            <p14:xfrm>
              <a:off x="12955301" y="1212802"/>
              <a:ext cx="360" cy="360"/>
            </p14:xfrm>
          </p:contentPart>
        </mc:Choice>
        <mc:Fallback xmlns="">
          <p:pic>
            <p:nvPicPr>
              <p:cNvPr id="17" name="Ink 16">
                <a:extLst>
                  <a:ext uri="{FF2B5EF4-FFF2-40B4-BE49-F238E27FC236}">
                    <a16:creationId xmlns:a16="http://schemas.microsoft.com/office/drawing/2014/main" id="{D3F310F2-AEB0-BDA9-1D46-6A890DF4967A}"/>
                  </a:ext>
                </a:extLst>
              </p:cNvPr>
              <p:cNvPicPr/>
              <p:nvPr/>
            </p:nvPicPr>
            <p:blipFill>
              <a:blip r:embed="rId4"/>
              <a:stretch>
                <a:fillRect/>
              </a:stretch>
            </p:blipFill>
            <p:spPr>
              <a:xfrm>
                <a:off x="12946661" y="1203802"/>
                <a:ext cx="18000" cy="18000"/>
              </a:xfrm>
              <a:prstGeom prst="rect">
                <a:avLst/>
              </a:prstGeom>
            </p:spPr>
          </p:pic>
        </mc:Fallback>
      </mc:AlternateContent>
      <p:pic>
        <p:nvPicPr>
          <p:cNvPr id="22" name="Picture 21" descr="A map with a blue line&#10;&#10;Description automatically generated">
            <a:extLst>
              <a:ext uri="{FF2B5EF4-FFF2-40B4-BE49-F238E27FC236}">
                <a16:creationId xmlns:a16="http://schemas.microsoft.com/office/drawing/2014/main" id="{38FC9325-B343-5AD5-C662-65205788B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933" y="1838424"/>
            <a:ext cx="3765483" cy="4745254"/>
          </a:xfrm>
          <a:prstGeom prst="rect">
            <a:avLst/>
          </a:prstGeom>
        </p:spPr>
      </p:pic>
      <p:sp>
        <p:nvSpPr>
          <p:cNvPr id="5" name="TextBox 4">
            <a:extLst>
              <a:ext uri="{FF2B5EF4-FFF2-40B4-BE49-F238E27FC236}">
                <a16:creationId xmlns:a16="http://schemas.microsoft.com/office/drawing/2014/main" id="{753FBAA1-3D97-96E6-CDAF-8432A3657DC3}"/>
              </a:ext>
            </a:extLst>
          </p:cNvPr>
          <p:cNvSpPr txBox="1"/>
          <p:nvPr/>
        </p:nvSpPr>
        <p:spPr>
          <a:xfrm>
            <a:off x="3248952" y="3246357"/>
            <a:ext cx="6497904" cy="369332"/>
          </a:xfrm>
          <a:prstGeom prst="rect">
            <a:avLst/>
          </a:prstGeom>
          <a:noFill/>
        </p:spPr>
        <p:txBody>
          <a:bodyPr wrap="square">
            <a:spAutoFit/>
          </a:bodyPr>
          <a:lstStyle/>
          <a:p>
            <a:r>
              <a:rPr lang="en-GB" b="0" dirty="0">
                <a:effectLst/>
              </a:rPr>
              <a:t> </a:t>
            </a:r>
            <a:endParaRPr lang="en-GB" dirty="0"/>
          </a:p>
        </p:txBody>
      </p:sp>
      <p:sp>
        <p:nvSpPr>
          <p:cNvPr id="7" name="TextBox 6">
            <a:extLst>
              <a:ext uri="{FF2B5EF4-FFF2-40B4-BE49-F238E27FC236}">
                <a16:creationId xmlns:a16="http://schemas.microsoft.com/office/drawing/2014/main" id="{E8437D85-A0A2-8079-E24C-8F12BAB6D7B0}"/>
              </a:ext>
            </a:extLst>
          </p:cNvPr>
          <p:cNvSpPr txBox="1"/>
          <p:nvPr/>
        </p:nvSpPr>
        <p:spPr>
          <a:xfrm>
            <a:off x="3248952" y="3246357"/>
            <a:ext cx="6497904" cy="369332"/>
          </a:xfrm>
          <a:prstGeom prst="rect">
            <a:avLst/>
          </a:prstGeom>
          <a:noFill/>
        </p:spPr>
        <p:txBody>
          <a:bodyPr wrap="square">
            <a:spAutoFit/>
          </a:bodyPr>
          <a:lstStyle/>
          <a:p>
            <a:r>
              <a:rPr lang="en-GB" b="0" dirty="0">
                <a:effectLst/>
              </a:rPr>
              <a:t> </a:t>
            </a:r>
            <a:endParaRPr lang="en-GB" dirty="0"/>
          </a:p>
        </p:txBody>
      </p:sp>
    </p:spTree>
    <p:extLst>
      <p:ext uri="{BB962C8B-B14F-4D97-AF65-F5344CB8AC3E}">
        <p14:creationId xmlns:p14="http://schemas.microsoft.com/office/powerpoint/2010/main" val="3839495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17A3-30F9-75EB-6F05-15ABF67F0BFC}"/>
              </a:ext>
            </a:extLst>
          </p:cNvPr>
          <p:cNvSpPr>
            <a:spLocks noGrp="1"/>
          </p:cNvSpPr>
          <p:nvPr>
            <p:ph type="title"/>
          </p:nvPr>
        </p:nvSpPr>
        <p:spPr>
          <a:xfrm>
            <a:off x="916617" y="365221"/>
            <a:ext cx="10515600" cy="1325563"/>
          </a:xfrm>
        </p:spPr>
        <p:txBody>
          <a:bodyPr/>
          <a:lstStyle/>
          <a:p>
            <a:r>
              <a:rPr lang="en-GB" dirty="0"/>
              <a:t>Let’s tackle it together!</a:t>
            </a: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D3F310F2-AEB0-BDA9-1D46-6A890DF4967A}"/>
                  </a:ext>
                </a:extLst>
              </p14:cNvPr>
              <p14:cNvContentPartPr/>
              <p14:nvPr/>
            </p14:nvContentPartPr>
            <p14:xfrm>
              <a:off x="12955301" y="1212802"/>
              <a:ext cx="360" cy="360"/>
            </p14:xfrm>
          </p:contentPart>
        </mc:Choice>
        <mc:Fallback xmlns="">
          <p:pic>
            <p:nvPicPr>
              <p:cNvPr id="17" name="Ink 16">
                <a:extLst>
                  <a:ext uri="{FF2B5EF4-FFF2-40B4-BE49-F238E27FC236}">
                    <a16:creationId xmlns:a16="http://schemas.microsoft.com/office/drawing/2014/main" id="{D3F310F2-AEB0-BDA9-1D46-6A890DF4967A}"/>
                  </a:ext>
                </a:extLst>
              </p:cNvPr>
              <p:cNvPicPr/>
              <p:nvPr/>
            </p:nvPicPr>
            <p:blipFill>
              <a:blip r:embed="rId4"/>
              <a:stretch>
                <a:fillRect/>
              </a:stretch>
            </p:blipFill>
            <p:spPr>
              <a:xfrm>
                <a:off x="12946661" y="1203802"/>
                <a:ext cx="18000" cy="18000"/>
              </a:xfrm>
              <a:prstGeom prst="rect">
                <a:avLst/>
              </a:prstGeom>
            </p:spPr>
          </p:pic>
        </mc:Fallback>
      </mc:AlternateContent>
      <p:sp>
        <p:nvSpPr>
          <p:cNvPr id="5" name="TextBox 4">
            <a:extLst>
              <a:ext uri="{FF2B5EF4-FFF2-40B4-BE49-F238E27FC236}">
                <a16:creationId xmlns:a16="http://schemas.microsoft.com/office/drawing/2014/main" id="{AEDC5555-5826-7213-D653-4D4615B46081}"/>
              </a:ext>
            </a:extLst>
          </p:cNvPr>
          <p:cNvSpPr txBox="1"/>
          <p:nvPr/>
        </p:nvSpPr>
        <p:spPr>
          <a:xfrm>
            <a:off x="3248952" y="3246357"/>
            <a:ext cx="6497904" cy="369332"/>
          </a:xfrm>
          <a:prstGeom prst="rect">
            <a:avLst/>
          </a:prstGeom>
          <a:noFill/>
        </p:spPr>
        <p:txBody>
          <a:bodyPr wrap="square">
            <a:spAutoFit/>
          </a:bodyPr>
          <a:lstStyle/>
          <a:p>
            <a:r>
              <a:rPr lang="en-GB" b="0" dirty="0">
                <a:effectLst/>
              </a:rPr>
              <a:t> </a:t>
            </a:r>
            <a:endParaRPr lang="en-GB" dirty="0"/>
          </a:p>
        </p:txBody>
      </p:sp>
      <p:sp>
        <p:nvSpPr>
          <p:cNvPr id="7" name="TextBox 6">
            <a:extLst>
              <a:ext uri="{FF2B5EF4-FFF2-40B4-BE49-F238E27FC236}">
                <a16:creationId xmlns:a16="http://schemas.microsoft.com/office/drawing/2014/main" id="{FCF7BB4F-994F-3305-A1A8-3E7BF3D45A5D}"/>
              </a:ext>
            </a:extLst>
          </p:cNvPr>
          <p:cNvSpPr txBox="1"/>
          <p:nvPr/>
        </p:nvSpPr>
        <p:spPr>
          <a:xfrm>
            <a:off x="3248952" y="3246357"/>
            <a:ext cx="6497904" cy="369332"/>
          </a:xfrm>
          <a:prstGeom prst="rect">
            <a:avLst/>
          </a:prstGeom>
          <a:noFill/>
        </p:spPr>
        <p:txBody>
          <a:bodyPr wrap="square">
            <a:spAutoFit/>
          </a:bodyPr>
          <a:lstStyle/>
          <a:p>
            <a:r>
              <a:rPr lang="en-GB" b="0" dirty="0">
                <a:effectLst/>
              </a:rPr>
              <a:t> </a:t>
            </a:r>
            <a:endParaRPr lang="en-GB" dirty="0"/>
          </a:p>
        </p:txBody>
      </p:sp>
      <p:pic>
        <p:nvPicPr>
          <p:cNvPr id="15" name="Picture 14" descr="A group of people sitting at a table&#10;&#10;Description automatically generated">
            <a:extLst>
              <a:ext uri="{FF2B5EF4-FFF2-40B4-BE49-F238E27FC236}">
                <a16:creationId xmlns:a16="http://schemas.microsoft.com/office/drawing/2014/main" id="{2D699CF2-2C6D-67A7-13A0-BD52C016A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3" y="2038839"/>
            <a:ext cx="10454634" cy="4453940"/>
          </a:xfrm>
          <a:prstGeom prst="rect">
            <a:avLst/>
          </a:prstGeom>
        </p:spPr>
      </p:pic>
    </p:spTree>
    <p:extLst>
      <p:ext uri="{BB962C8B-B14F-4D97-AF65-F5344CB8AC3E}">
        <p14:creationId xmlns:p14="http://schemas.microsoft.com/office/powerpoint/2010/main" val="1629073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F829F-219D-E791-C1F8-0793E4C264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1E71C-5BE0-2A70-A0B2-4F7FFA52F9ED}"/>
              </a:ext>
            </a:extLst>
          </p:cNvPr>
          <p:cNvSpPr>
            <a:spLocks noGrp="1"/>
          </p:cNvSpPr>
          <p:nvPr>
            <p:ph type="title"/>
          </p:nvPr>
        </p:nvSpPr>
        <p:spPr/>
        <p:txBody>
          <a:bodyPr/>
          <a:lstStyle/>
          <a:p>
            <a:r>
              <a:rPr lang="en-GB" dirty="0"/>
              <a:t>Be curious, find out…</a:t>
            </a:r>
          </a:p>
        </p:txBody>
      </p:sp>
      <p:pic>
        <p:nvPicPr>
          <p:cNvPr id="6" name="Picture 5" descr="A group of people standing on a bridge&#10;&#10;Description automatically generated">
            <a:extLst>
              <a:ext uri="{FF2B5EF4-FFF2-40B4-BE49-F238E27FC236}">
                <a16:creationId xmlns:a16="http://schemas.microsoft.com/office/drawing/2014/main" id="{D2B56000-E9BE-7A69-E80E-0E6003726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3866" y="2651587"/>
            <a:ext cx="4829302" cy="3621976"/>
          </a:xfrm>
          <a:prstGeom prst="rect">
            <a:avLst/>
          </a:prstGeom>
        </p:spPr>
      </p:pic>
      <p:pic>
        <p:nvPicPr>
          <p:cNvPr id="10" name="Picture 9" descr="A group of people standing in a forest&#10;&#10;Description automatically generated">
            <a:extLst>
              <a:ext uri="{FF2B5EF4-FFF2-40B4-BE49-F238E27FC236}">
                <a16:creationId xmlns:a16="http://schemas.microsoft.com/office/drawing/2014/main" id="{E3DABD8E-1829-BF74-89D2-8B2EFFEEE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654" y="2039074"/>
            <a:ext cx="6264068" cy="3343322"/>
          </a:xfrm>
          <a:prstGeom prst="rect">
            <a:avLst/>
          </a:prstGeom>
        </p:spPr>
      </p:pic>
    </p:spTree>
    <p:extLst>
      <p:ext uri="{BB962C8B-B14F-4D97-AF65-F5344CB8AC3E}">
        <p14:creationId xmlns:p14="http://schemas.microsoft.com/office/powerpoint/2010/main" val="2668862714"/>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624</TotalTime>
  <Words>1095</Words>
  <Application>Microsoft Office PowerPoint</Application>
  <PresentationFormat>Widescreen</PresentationFormat>
  <Paragraphs>121</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The Hand Bold</vt:lpstr>
      <vt:lpstr>The Hand Extrablack</vt:lpstr>
      <vt:lpstr>The Serif Hand Black</vt:lpstr>
      <vt:lpstr>Times New Roman</vt:lpstr>
      <vt:lpstr>SketchyVTI</vt:lpstr>
      <vt:lpstr>Friends of the River Eden Ecosystem Because we are all part of it</vt:lpstr>
      <vt:lpstr>What we’ll cover</vt:lpstr>
      <vt:lpstr>Catchment Area</vt:lpstr>
      <vt:lpstr>Environment Agency Designation - poor</vt:lpstr>
      <vt:lpstr>The good news</vt:lpstr>
      <vt:lpstr>Why do people care?</vt:lpstr>
      <vt:lpstr>IT’s a huge challenge!</vt:lpstr>
      <vt:lpstr>Let’s tackle it together!</vt:lpstr>
      <vt:lpstr>Be curious, find out…</vt:lpstr>
      <vt:lpstr>Volunteer!</vt:lpstr>
      <vt:lpstr>Volunteer!</vt:lpstr>
      <vt:lpstr>Where to start?</vt:lpstr>
      <vt:lpstr>Q&amp;A – what would you like to know?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of the River Eden Ecosystem</dc:title>
  <dc:creator>Jacqueline Hill</dc:creator>
  <cp:lastModifiedBy>Jacqueline Hill</cp:lastModifiedBy>
  <cp:revision>19</cp:revision>
  <cp:lastPrinted>2024-10-22T16:05:13Z</cp:lastPrinted>
  <dcterms:created xsi:type="dcterms:W3CDTF">2024-05-19T08:49:41Z</dcterms:created>
  <dcterms:modified xsi:type="dcterms:W3CDTF">2024-10-24T13:41:38Z</dcterms:modified>
</cp:coreProperties>
</file>